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2" r:id="rId7"/>
    <p:sldId id="292" r:id="rId8"/>
    <p:sldId id="293" r:id="rId9"/>
    <p:sldId id="265" r:id="rId10"/>
    <p:sldId id="294" r:id="rId11"/>
    <p:sldId id="295" r:id="rId12"/>
    <p:sldId id="296" r:id="rId13"/>
    <p:sldId id="297" r:id="rId14"/>
    <p:sldId id="298" r:id="rId15"/>
    <p:sldId id="299" r:id="rId16"/>
    <p:sldId id="300" r:id="rId17"/>
    <p:sldId id="273"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288" r:id="rId33"/>
    <p:sldId id="289" r:id="rId34"/>
    <p:sldId id="290" r:id="rId35"/>
    <p:sldId id="291" r:id="rId36"/>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OvwlBMQI6iJuvOh6D0Zg5xD01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7EED53DE-FC19-10AE-8991-79ED69269823}"/>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62FD0BE9-7FE7-E8DE-62AA-1678B348855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AD6F1106-DB39-C671-8373-50DD68E4036D}"/>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8DFF8DE8-639E-E177-9580-D2006ECB60CC}"/>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802011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A28C4A9F-4D2C-8AF8-9715-3C053362E17B}"/>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38A9515B-3B5E-BE28-100F-2E96013F2F9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FE069EEE-AB33-E5A8-C86E-3599821B099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A68EA14F-BA9F-9FC1-A198-17570E4E74C8}"/>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4291581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9BCB08C6-4F6F-D716-3A3C-8FBF14B63122}"/>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601B91A8-A084-057A-AF0E-B41D8A7E093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E29191E1-1916-C53D-D5CB-80727ECA5EBA}"/>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186CC792-C3CF-D07C-EFD2-C2B2281ABCA2}"/>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68632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F881BCDF-97CB-EBFA-3223-5691A85FA09A}"/>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5FBD21FA-DA27-7040-6BC7-33D736923E63}"/>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7091B84D-9F2D-46B6-A410-F4372BF49FF9}"/>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1617CCF2-AE1D-9CE9-7535-8E0DE219117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25066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E9F774EF-CB82-E827-D1B8-07E8A5A6D9B6}"/>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7B973066-3D8C-E1B8-A5AD-D2BDB1C80C9B}"/>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8822DF9B-E059-B485-6955-A4443CFDC1DE}"/>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D294D7BA-4EE5-9C7F-1EF3-0DBDB7AE076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4114848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73706EA0-F94E-3328-1E25-CD2B8276504E}"/>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6AACB9A7-C690-48EC-08EB-71D3E3534AE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17918596-24AC-8E22-23BA-27034EEDB559}"/>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B41BC130-C570-67DA-EBA5-BC6B107E92D2}"/>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424095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a:extLst>
            <a:ext uri="{FF2B5EF4-FFF2-40B4-BE49-F238E27FC236}">
              <a16:creationId xmlns:a16="http://schemas.microsoft.com/office/drawing/2014/main" id="{51903C63-0B4B-DC61-B174-4ABDAE4423C8}"/>
            </a:ext>
          </a:extLst>
        </p:cNvPr>
        <p:cNvGrpSpPr/>
        <p:nvPr/>
      </p:nvGrpSpPr>
      <p:grpSpPr>
        <a:xfrm>
          <a:off x="0" y="0"/>
          <a:ext cx="0" cy="0"/>
          <a:chOff x="0" y="0"/>
          <a:chExt cx="0" cy="0"/>
        </a:xfrm>
      </p:grpSpPr>
      <p:sp>
        <p:nvSpPr>
          <p:cNvPr id="203" name="Google Shape;203;p10:notes">
            <a:extLst>
              <a:ext uri="{FF2B5EF4-FFF2-40B4-BE49-F238E27FC236}">
                <a16:creationId xmlns:a16="http://schemas.microsoft.com/office/drawing/2014/main" id="{BC3D3728-1F7C-40E7-D8BB-B10643CFB033}"/>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a:extLst>
              <a:ext uri="{FF2B5EF4-FFF2-40B4-BE49-F238E27FC236}">
                <a16:creationId xmlns:a16="http://schemas.microsoft.com/office/drawing/2014/main" id="{90C7500C-4D37-F74D-78FF-E18D5CD867F7}"/>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a:extLst>
              <a:ext uri="{FF2B5EF4-FFF2-40B4-BE49-F238E27FC236}">
                <a16:creationId xmlns:a16="http://schemas.microsoft.com/office/drawing/2014/main" id="{DCB0400F-5A4A-2909-33EF-373499C6814A}"/>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43193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AE7BFCCC-5D27-B8C2-1185-9E195D58F66D}"/>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072B35E8-35F1-0073-91F6-9967D55E2AD9}"/>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B37172EA-F270-EB41-1A2F-E2EBC2C87C6F}"/>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91646A25-F075-0786-3218-1315A32D8ED0}"/>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26600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870842F3-CB21-3587-3945-6E37C30B8BC5}"/>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89D98B48-4A0F-4CAE-A320-69DB33320E8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AD9E868F-0A0D-DB99-F2EE-411BCAB744C4}"/>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D46DC9EE-7D2F-AE1F-7E6D-8275E2A33F86}"/>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73463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19BD7C32-691C-427B-F836-622A42C43FD6}"/>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3F221226-950A-80CB-15AB-14EF19421196}"/>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3FA8805A-E8FA-3F06-BF8E-0F6D4F93BCA0}"/>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B9A9FD4A-DB34-DF72-EA33-57A8923CCC9F}"/>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40290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214C3DA9-7479-7443-8F68-E8C6EA151540}"/>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F89035FE-A48C-FAB2-3932-D7E411E82C59}"/>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A4090DF5-7C1D-69FC-B672-5A624B98DAB9}"/>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9C7DF425-9252-4D66-54E4-F742512F8A5A}"/>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693669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2C66B9C6-7C80-428E-06C5-C0BCFE6B1729}"/>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AAE05051-44C4-72D1-F226-C01B45614608}"/>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4529EBB4-A6B8-38F7-0896-F5F9040BF869}"/>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1AD15A5F-A5DD-8189-7B37-76C4F1C9E0F7}"/>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39792200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3E07B865-7B85-6D36-E17E-BEDE5288FEAF}"/>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AF1BC360-D1D5-4E6C-D8A1-525A97190871}"/>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75A6271A-967E-08DE-C154-07FD6DC7398B}"/>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0745059F-1298-FB0F-8EC8-4093914325BB}"/>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021167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497609B5-EC0D-0200-F454-E891D6CCA877}"/>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380CFBC4-4712-C3F8-D486-59054B494FC9}"/>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CCB0A83D-ED75-A671-986D-E47F67795AB5}"/>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3212C21B-1180-CEA7-3E36-7C8F5C131202}"/>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17389083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BED620D7-5890-3D83-58E0-3B13A9E77ADE}"/>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9DFD2E3E-08F2-F854-C213-C536067A9612}"/>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7F3D1D38-A6FD-2908-5FE6-25627BBFF927}"/>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46E4260D-8389-3C7D-E06A-1CB0C770724A}"/>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1044287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07136EC9-241A-F3D7-765B-059D544F32BC}"/>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8024E1F4-DCA9-F4ED-3125-C2644A1AAED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FBBA829A-AD02-7ED7-7A1A-C3B0E91197F2}"/>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076D3DE7-348E-2C62-4F0D-74B03E378CDF}"/>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9955716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9E5A96B4-6153-6C11-476A-08FBDA66C534}"/>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601AF8AB-0416-5D25-98C6-4313B507E76E}"/>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42449CBE-9F82-AC02-D904-D86485D305B7}"/>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715572EA-D57B-E3AF-2E63-AC14DF46282E}"/>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23214834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D1D57FBA-28EA-A92D-3E90-8F1A83146CCA}"/>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9FC04AE5-AD9B-3A87-E104-50EAB618D95F}"/>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52BA8A29-1C2A-7F8D-6C94-AED06D439A1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27BE8504-6E46-2C20-E043-A5FE85BD5B5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4028838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DA061658-8AA4-A008-97FE-D9608827429B}"/>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5F56B03D-9B6F-99B8-8EF7-274512C8C290}"/>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5E5ADF9B-3DDD-34B3-E1BA-039D8DCA60C7}"/>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EDF30E67-E7EC-557C-1EF9-BA9FF9DA640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2423684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800">
                <a:solidFill>
                  <a:srgbClr val="000000"/>
                </a:solidFill>
                <a:latin typeface="Calibri"/>
                <a:ea typeface="Calibri"/>
                <a:cs typeface="Calibri"/>
                <a:sym typeface="Calibri"/>
              </a:rPr>
              <a:t> </a:t>
            </a:r>
            <a:endParaRPr sz="1800">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4EAC81A3-F27E-FAE5-453A-2E10B8E78C83}"/>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08E5EADB-FDC4-329C-61A8-FFEBDD1FA4C5}"/>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84A7525A-AC95-C29C-4C7F-950AD301A7B2}"/>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DE1D1EDA-86D7-054A-E6D2-D2E06BDC05CC}"/>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093798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a:extLst>
            <a:ext uri="{FF2B5EF4-FFF2-40B4-BE49-F238E27FC236}">
              <a16:creationId xmlns:a16="http://schemas.microsoft.com/office/drawing/2014/main" id="{F29E5A91-A3E3-543C-A87C-529D2E09CDB2}"/>
            </a:ext>
          </a:extLst>
        </p:cNvPr>
        <p:cNvGrpSpPr/>
        <p:nvPr/>
      </p:nvGrpSpPr>
      <p:grpSpPr>
        <a:xfrm>
          <a:off x="0" y="0"/>
          <a:ext cx="0" cy="0"/>
          <a:chOff x="0" y="0"/>
          <a:chExt cx="0" cy="0"/>
        </a:xfrm>
      </p:grpSpPr>
      <p:sp>
        <p:nvSpPr>
          <p:cNvPr id="307" name="Google Shape;307;p18:notes">
            <a:extLst>
              <a:ext uri="{FF2B5EF4-FFF2-40B4-BE49-F238E27FC236}">
                <a16:creationId xmlns:a16="http://schemas.microsoft.com/office/drawing/2014/main" id="{D8A8427E-0CCD-3622-DEC0-6A3B0D676B0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8" name="Google Shape;308;p18:notes">
            <a:extLst>
              <a:ext uri="{FF2B5EF4-FFF2-40B4-BE49-F238E27FC236}">
                <a16:creationId xmlns:a16="http://schemas.microsoft.com/office/drawing/2014/main" id="{026CAB2F-363E-D873-2336-22C384AF489C}"/>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09" name="Google Shape;309;p18:notes">
            <a:extLst>
              <a:ext uri="{FF2B5EF4-FFF2-40B4-BE49-F238E27FC236}">
                <a16:creationId xmlns:a16="http://schemas.microsoft.com/office/drawing/2014/main" id="{E15EC042-2C0A-BD40-64EC-151BECA74ECB}"/>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extLst>
      <p:ext uri="{BB962C8B-B14F-4D97-AF65-F5344CB8AC3E}">
        <p14:creationId xmlns:p14="http://schemas.microsoft.com/office/powerpoint/2010/main" val="18738730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4" name="Google Shape;504;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5" name="Google Shape;505;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18" name="Google Shape;518;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31" name="Google Shape;531;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4" name="Google Shape;544;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24" name="Google Shape;12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37" name="Google Shape;137;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6" name="Google Shape;166;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8786DBE5-6116-AD5B-ACF5-95751295F1A8}"/>
            </a:ext>
          </a:extLst>
        </p:cNvPr>
        <p:cNvGrpSpPr/>
        <p:nvPr/>
      </p:nvGrpSpPr>
      <p:grpSpPr>
        <a:xfrm>
          <a:off x="0" y="0"/>
          <a:ext cx="0" cy="0"/>
          <a:chOff x="0" y="0"/>
          <a:chExt cx="0" cy="0"/>
        </a:xfrm>
      </p:grpSpPr>
      <p:sp>
        <p:nvSpPr>
          <p:cNvPr id="164" name="Google Shape;164;p7:notes">
            <a:extLst>
              <a:ext uri="{FF2B5EF4-FFF2-40B4-BE49-F238E27FC236}">
                <a16:creationId xmlns:a16="http://schemas.microsoft.com/office/drawing/2014/main" id="{0D43314E-1DB3-045B-830A-89146BC554EC}"/>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a:extLst>
              <a:ext uri="{FF2B5EF4-FFF2-40B4-BE49-F238E27FC236}">
                <a16:creationId xmlns:a16="http://schemas.microsoft.com/office/drawing/2014/main" id="{E768E097-F3D6-1579-3AE7-6E69B5D9196F}"/>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6" name="Google Shape;166;p7:notes">
            <a:extLst>
              <a:ext uri="{FF2B5EF4-FFF2-40B4-BE49-F238E27FC236}">
                <a16:creationId xmlns:a16="http://schemas.microsoft.com/office/drawing/2014/main" id="{4551F041-3D92-2488-3439-D47A6632D2BD}"/>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124322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6426E4F5-948F-0026-F2E0-C4022F2B6AB1}"/>
            </a:ext>
          </a:extLst>
        </p:cNvPr>
        <p:cNvGrpSpPr/>
        <p:nvPr/>
      </p:nvGrpSpPr>
      <p:grpSpPr>
        <a:xfrm>
          <a:off x="0" y="0"/>
          <a:ext cx="0" cy="0"/>
          <a:chOff x="0" y="0"/>
          <a:chExt cx="0" cy="0"/>
        </a:xfrm>
      </p:grpSpPr>
      <p:sp>
        <p:nvSpPr>
          <p:cNvPr id="164" name="Google Shape;164;p7:notes">
            <a:extLst>
              <a:ext uri="{FF2B5EF4-FFF2-40B4-BE49-F238E27FC236}">
                <a16:creationId xmlns:a16="http://schemas.microsoft.com/office/drawing/2014/main" id="{61E7D982-1931-6A04-7CDE-AD789CE4E726}"/>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a:extLst>
              <a:ext uri="{FF2B5EF4-FFF2-40B4-BE49-F238E27FC236}">
                <a16:creationId xmlns:a16="http://schemas.microsoft.com/office/drawing/2014/main" id="{8FEA1331-B9D8-B210-E092-C2B44BCDA338}"/>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6" name="Google Shape;166;p7:notes">
            <a:extLst>
              <a:ext uri="{FF2B5EF4-FFF2-40B4-BE49-F238E27FC236}">
                <a16:creationId xmlns:a16="http://schemas.microsoft.com/office/drawing/2014/main" id="{ECE8D32A-DD59-0FF4-82A4-D041E1DFDD37}"/>
              </a:ext>
            </a:extLst>
          </p:cNvPr>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3398013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5" name="Google Shape;205;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4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4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4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4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4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4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7"/>
          <p:cNvSpPr>
            <a:spLocks noGrp="1"/>
          </p:cNvSpPr>
          <p:nvPr>
            <p:ph type="pic" idx="2"/>
          </p:nvPr>
        </p:nvSpPr>
        <p:spPr>
          <a:xfrm>
            <a:off x="5183188" y="987425"/>
            <a:ext cx="6172200" cy="4873625"/>
          </a:xfrm>
          <a:prstGeom prst="rect">
            <a:avLst/>
          </a:prstGeom>
          <a:noFill/>
          <a:ln>
            <a:noFill/>
          </a:ln>
        </p:spPr>
      </p:sp>
      <p:sp>
        <p:nvSpPr>
          <p:cNvPr id="68" name="Google Shape;68;p4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hyperlink" Target="https://labor.maryland.gov/finance/banks/climate-change-self-assessment.pdf" TargetMode="External"/><Relationship Id="rId3" Type="http://schemas.openxmlformats.org/officeDocument/2006/relationships/image" Target="../media/image19.jpg"/><Relationship Id="rId7" Type="http://schemas.openxmlformats.org/officeDocument/2006/relationships/hyperlink" Target="https://labor.maryland.gov/finance/banks/climate-change-risks-present.pdf"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hyperlink" Target="https://www.fdic.gov/analysis/2024-risk-review" TargetMode="External"/><Relationship Id="rId4" Type="http://schemas.openxmlformats.org/officeDocument/2006/relationships/image" Target="../media/image5.png"/><Relationship Id="rId9" Type="http://schemas.openxmlformats.org/officeDocument/2006/relationships/hyperlink" Target="https://www.dfs.ny.gov/system/files/documents/2023/12/dfs_climate_change_guidance_banking_mortgage_orgs_202312.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federalregister.gov/documents/2023/10/30/2023-23844/principles-for-climate-related-financial-risk-management-for-large-financial-institutions" TargetMode="External"/><Relationship Id="rId3" Type="http://schemas.openxmlformats.org/officeDocument/2006/relationships/image" Target="../media/image20.jpg"/><Relationship Id="rId7" Type="http://schemas.openxmlformats.org/officeDocument/2006/relationships/hyperlink" Target="https://www.occ.treas.gov/publications-and-resources/publications/semiannual-risk-perspective/files/semiannual-risk-perspective-spring-2024.html" TargetMode="Externa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 Id="rId9" Type="http://schemas.openxmlformats.org/officeDocument/2006/relationships/hyperlink" Target="https://governor.maryland.gov/news/pages/executive-orders.aspx?page=2"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mailto:michael.sprouse@maryland.gov" TargetMode="External"/><Relationship Id="rId7"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mailto:teresa.louro@maryland.gov" TargetMode="External"/><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a:picLocks noGrp="1" noRot="1" noMove="1" noResize="1" noEditPoints="1" noAdjustHandles="1" noChangeArrowheads="1" noChangeShapeType="1" noCrop="1"/>
          </p:cNvPicPr>
          <p:nvPr/>
        </p:nvPicPr>
        <p:blipFill rotWithShape="1">
          <a:blip r:embed="rId3">
            <a:alphaModFix/>
          </a:blip>
          <a:srcRect t="21920" b="21920"/>
          <a:stretch/>
        </p:blipFill>
        <p:spPr>
          <a:xfrm>
            <a:off x="0" y="0"/>
            <a:ext cx="12192000" cy="6858000"/>
          </a:xfrm>
          <a:prstGeom prst="rect">
            <a:avLst/>
          </a:prstGeom>
          <a:noFill/>
          <a:ln>
            <a:noFill/>
          </a:ln>
        </p:spPr>
      </p:pic>
      <p:sp>
        <p:nvSpPr>
          <p:cNvPr id="7" name="TextBox 3">
            <a:extLst>
              <a:ext uri="{FF2B5EF4-FFF2-40B4-BE49-F238E27FC236}">
                <a16:creationId xmlns:a16="http://schemas.microsoft.com/office/drawing/2014/main" id="{CDB001CE-B5D9-5783-7090-2B2284DECA4D}"/>
              </a:ext>
            </a:extLst>
          </p:cNvPr>
          <p:cNvSpPr txBox="1"/>
          <p:nvPr/>
        </p:nvSpPr>
        <p:spPr>
          <a:xfrm>
            <a:off x="447675" y="2853063"/>
            <a:ext cx="9591675" cy="2215991"/>
          </a:xfrm>
          <a:prstGeom prst="rect">
            <a:avLst/>
          </a:prstGeom>
          <a:effectLst>
            <a:outerShdw blurRad="50800" dist="25400" dir="5400000" algn="t" rotWithShape="0">
              <a:prstClr val="black">
                <a:alpha val="41000"/>
              </a:prstClr>
            </a:outerShdw>
          </a:effectLst>
        </p:spPr>
        <p:txBody>
          <a:bodyPr wrap="square" lIns="0" tIns="0" rIns="0" bIns="0" rtlCol="0" anchor="t">
            <a:spAutoFit/>
          </a:bodyPr>
          <a:lstStyle/>
          <a:p>
            <a:pPr defTabSz="609585">
              <a:defRPr/>
            </a:pPr>
            <a:r>
              <a:rPr lang="en-US" sz="4800" b="1" dirty="0">
                <a:ln w="0"/>
                <a:solidFill>
                  <a:schemeClr val="bg1"/>
                </a:solidFill>
                <a:effectLst>
                  <a:outerShdw blurRad="152400" dist="38100" dir="2700000" algn="tl">
                    <a:srgbClr val="000000"/>
                  </a:outerShdw>
                </a:effectLst>
                <a:latin typeface="Arial" panose="020B0604020202020204" pitchFamily="34" charset="0"/>
                <a:ea typeface="Helveticish Bold" panose="020B0604020202020204" charset="0"/>
                <a:cs typeface="Arial" panose="020B0604020202020204" pitchFamily="34" charset="0"/>
              </a:rPr>
              <a:t>Managing Climate Change Risks and their Impact to Maryland Financial Institutions</a:t>
            </a:r>
          </a:p>
        </p:txBody>
      </p:sp>
      <p:sp>
        <p:nvSpPr>
          <p:cNvPr id="8" name="TextBox 7">
            <a:extLst>
              <a:ext uri="{FF2B5EF4-FFF2-40B4-BE49-F238E27FC236}">
                <a16:creationId xmlns:a16="http://schemas.microsoft.com/office/drawing/2014/main" id="{9F992C3E-AB1F-A6AD-A2D9-CFF80E973172}"/>
              </a:ext>
            </a:extLst>
          </p:cNvPr>
          <p:cNvSpPr txBox="1"/>
          <p:nvPr/>
        </p:nvSpPr>
        <p:spPr>
          <a:xfrm>
            <a:off x="4401880" y="5667829"/>
            <a:ext cx="7693336" cy="913070"/>
          </a:xfrm>
          <a:prstGeom prst="rect">
            <a:avLst/>
          </a:prstGeom>
          <a:noFill/>
        </p:spPr>
        <p:txBody>
          <a:bodyPr wrap="square" rtlCol="0">
            <a:spAutoFit/>
          </a:bodyPr>
          <a:lstStyle/>
          <a:p>
            <a:pPr algn="ctr" defTabSz="609585">
              <a:lnSpc>
                <a:spcPts val="2600"/>
              </a:lnSpc>
              <a:spcAft>
                <a:spcPts val="1200"/>
              </a:spcAft>
            </a:pPr>
            <a:r>
              <a:rPr lang="en-US" sz="2400" b="1" dirty="0">
                <a:ln w="0"/>
                <a:solidFill>
                  <a:schemeClr val="bg1"/>
                </a:solidFill>
                <a:effectLst>
                  <a:outerShdw blurRad="152400" dist="38100" dir="2700000" algn="tl">
                    <a:srgbClr val="000000"/>
                  </a:outerShdw>
                </a:effectLst>
                <a:latin typeface="Arial" panose="020B0604020202020204" pitchFamily="34" charset="0"/>
                <a:ea typeface="Helveticish Bold" panose="020B0604020202020204" charset="0"/>
                <a:cs typeface="Arial" panose="020B0604020202020204" pitchFamily="34" charset="0"/>
              </a:rPr>
              <a:t>Office of Financial Regulation</a:t>
            </a:r>
            <a:endParaRPr lang="en-US" sz="2000" b="1" dirty="0">
              <a:ln w="0"/>
              <a:solidFill>
                <a:schemeClr val="bg1"/>
              </a:solidFill>
              <a:effectLst>
                <a:outerShdw blurRad="152400" dist="38100" dir="2700000" algn="tl">
                  <a:srgbClr val="000000"/>
                </a:outerShdw>
              </a:effectLst>
              <a:latin typeface="Arial" panose="020B0604020202020204" pitchFamily="34" charset="0"/>
              <a:ea typeface="Helveticish Bold" panose="020B0604020202020204" charset="0"/>
              <a:cs typeface="Arial" panose="020B0604020202020204" pitchFamily="34" charset="0"/>
            </a:endParaRPr>
          </a:p>
          <a:p>
            <a:pPr algn="ctr" defTabSz="609585">
              <a:lnSpc>
                <a:spcPts val="2600"/>
              </a:lnSpc>
            </a:pPr>
            <a:r>
              <a:rPr lang="en-US" b="1" dirty="0">
                <a:ln w="0"/>
                <a:solidFill>
                  <a:schemeClr val="bg1"/>
                </a:solidFill>
                <a:effectLst>
                  <a:outerShdw blurRad="152400" dist="38100" dir="2700000" algn="tl">
                    <a:srgbClr val="000000"/>
                  </a:outerShdw>
                </a:effectLst>
                <a:latin typeface="Arial" panose="020B0604020202020204" pitchFamily="34" charset="0"/>
                <a:ea typeface="Helveticish Bold" panose="020B0604020202020204" charset="0"/>
                <a:cs typeface="Arial" panose="020B0604020202020204" pitchFamily="34" charset="0"/>
              </a:rPr>
              <a:t>November 7</a:t>
            </a:r>
            <a:r>
              <a:rPr lang="en-US" sz="1800" b="1" dirty="0">
                <a:ln w="0"/>
                <a:solidFill>
                  <a:schemeClr val="bg1"/>
                </a:solidFill>
                <a:effectLst>
                  <a:outerShdw blurRad="152400" dist="38100" dir="2700000" algn="tl">
                    <a:srgbClr val="000000"/>
                  </a:outerShdw>
                </a:effectLst>
                <a:latin typeface="Arial" panose="020B0604020202020204" pitchFamily="34" charset="0"/>
                <a:ea typeface="Helveticish Bold" panose="020B0604020202020204" charset="0"/>
                <a:cs typeface="Arial" panose="020B0604020202020204" pitchFamily="34" charset="0"/>
              </a:rPr>
              <a:t>, 2024</a:t>
            </a:r>
          </a:p>
        </p:txBody>
      </p:sp>
      <p:sp>
        <p:nvSpPr>
          <p:cNvPr id="9" name="AutoShape 4">
            <a:extLst>
              <a:ext uri="{FF2B5EF4-FFF2-40B4-BE49-F238E27FC236}">
                <a16:creationId xmlns:a16="http://schemas.microsoft.com/office/drawing/2014/main" id="{ADD7DD4E-4B9F-8E0F-865A-DBE7A818FDAE}"/>
              </a:ext>
            </a:extLst>
          </p:cNvPr>
          <p:cNvSpPr/>
          <p:nvPr/>
        </p:nvSpPr>
        <p:spPr>
          <a:xfrm>
            <a:off x="4511040" y="5441759"/>
            <a:ext cx="7680960" cy="54339"/>
          </a:xfrm>
          <a:prstGeom prst="rect">
            <a:avLst/>
          </a:prstGeom>
          <a:solidFill>
            <a:schemeClr val="bg1"/>
          </a:solidFill>
          <a:ln>
            <a:noFill/>
          </a:ln>
          <a:effectLst>
            <a:outerShdw blurRad="50800" dist="38100" dir="2700000" algn="tl" rotWithShape="0">
              <a:prstClr val="black"/>
            </a:outerShdw>
          </a:effectLst>
        </p:spPr>
        <p:txBody>
          <a:bodyPr/>
          <a:lstStyle/>
          <a:p>
            <a:endParaRPr lang="en-US"/>
          </a:p>
        </p:txBody>
      </p:sp>
      <p:pic>
        <p:nvPicPr>
          <p:cNvPr id="10" name="Picture 9">
            <a:extLst>
              <a:ext uri="{FF2B5EF4-FFF2-40B4-BE49-F238E27FC236}">
                <a16:creationId xmlns:a16="http://schemas.microsoft.com/office/drawing/2014/main" id="{65FA8538-2105-08D0-C7F4-52D60EE8369B}"/>
              </a:ext>
            </a:extLst>
          </p:cNvPr>
          <p:cNvPicPr/>
          <p:nvPr/>
        </p:nvPicPr>
        <p:blipFill>
          <a:blip r:embed="rId4">
            <a:extLst>
              <a:ext uri="{28A0092B-C50C-407E-A947-70E740481C1C}">
                <a14:useLocalDpi xmlns:a14="http://schemas.microsoft.com/office/drawing/2010/main" val="0"/>
              </a:ext>
            </a:extLst>
          </a:blip>
          <a:srcRect/>
          <a:stretch/>
        </p:blipFill>
        <p:spPr>
          <a:xfrm>
            <a:off x="10320085" y="3531888"/>
            <a:ext cx="1591179" cy="1591179"/>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0673FAED-E4BB-329B-15AC-56973C3E7A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3022" y="5730241"/>
            <a:ext cx="2838009" cy="99330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40D6A5E8-04A9-AF4A-FC88-26D429E18399}"/>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FACD11D5-B62B-93EF-4311-A1D102547B50}"/>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3A02CAFD-95C3-B413-0656-83D5FDA6C635}"/>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C168419A-DA2A-02EC-9656-E2E879CF8A73}"/>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8CCA87D0-4B64-FFE2-F1DF-C7C0E05DBCFB}"/>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14729DA9-606F-E898-4169-51F0009182D6}"/>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61095CA3-EF09-DBA7-B408-6B8586DC5151}"/>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2" name="TextBox 1">
            <a:extLst>
              <a:ext uri="{FF2B5EF4-FFF2-40B4-BE49-F238E27FC236}">
                <a16:creationId xmlns:a16="http://schemas.microsoft.com/office/drawing/2014/main" id="{F3C721A1-974F-B8A6-397F-D68A689F1D29}"/>
              </a:ext>
            </a:extLst>
          </p:cNvPr>
          <p:cNvSpPr txBox="1"/>
          <p:nvPr/>
        </p:nvSpPr>
        <p:spPr>
          <a:xfrm>
            <a:off x="1144325" y="2025702"/>
            <a:ext cx="6598898" cy="3514424"/>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 2023, the NCUA issued a request to seek public input on current and future climate and natural disaster risks to federally chartered financial institutions and the National Credit Union Share Insurance Fund. The NCUA was also seeking input on the development of future guidance, regulation, reporting requirements, and/or supervisory approaches for the management of climate risks.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The FDIC listed climate change risk in its 2024 risk review with a focus on how changing climate conditions present challenges to individual institutions and the broader financial system. The report specifically listed the concern that insurance policies are becoming more expensive and unavailable which is affecting collateral protection and home affordability.</a:t>
            </a:r>
          </a:p>
        </p:txBody>
      </p:sp>
      <p:sp>
        <p:nvSpPr>
          <p:cNvPr id="3" name="TextBox 2">
            <a:extLst>
              <a:ext uri="{FF2B5EF4-FFF2-40B4-BE49-F238E27FC236}">
                <a16:creationId xmlns:a16="http://schemas.microsoft.com/office/drawing/2014/main" id="{B1C55CD6-0107-EFA1-0679-8017308022B3}"/>
              </a:ext>
            </a:extLst>
          </p:cNvPr>
          <p:cNvSpPr txBox="1"/>
          <p:nvPr/>
        </p:nvSpPr>
        <p:spPr>
          <a:xfrm>
            <a:off x="648413" y="452476"/>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Update on Federal and State Actions</a:t>
            </a:r>
          </a:p>
        </p:txBody>
      </p:sp>
    </p:spTree>
    <p:extLst>
      <p:ext uri="{BB962C8B-B14F-4D97-AF65-F5344CB8AC3E}">
        <p14:creationId xmlns:p14="http://schemas.microsoft.com/office/powerpoint/2010/main" val="1661256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CAA9E668-2619-2990-BA81-CF6B6ECEE6BD}"/>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D7863835-1DE3-0277-C187-AD639E801DF9}"/>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4FD67848-6924-01A4-F120-277B29C5E002}"/>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3363ECE0-D5C2-7E62-6948-2CA881C25BFA}"/>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00D7F3B1-B2A4-C679-03EE-BFE1D5B44B0F}"/>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D2E575DB-69B0-87F3-6F69-B525A3B54A50}"/>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9C7D25B7-07F5-CE2D-4526-3B2F9D29D849}"/>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2" name="TextBox 1">
            <a:extLst>
              <a:ext uri="{FF2B5EF4-FFF2-40B4-BE49-F238E27FC236}">
                <a16:creationId xmlns:a16="http://schemas.microsoft.com/office/drawing/2014/main" id="{87A1A848-4490-93EB-35EB-F4E85A616A39}"/>
              </a:ext>
            </a:extLst>
          </p:cNvPr>
          <p:cNvSpPr txBox="1"/>
          <p:nvPr/>
        </p:nvSpPr>
        <p:spPr>
          <a:xfrm>
            <a:off x="1144325" y="2025702"/>
            <a:ext cx="6598898" cy="3514424"/>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On March 6, 2024, the Securities and Exchange Commission adopted rules to enhance and standardize climate-related disclosures by public companies and in public offerings. The final rules reflect the Commission’s efforts to provide a rule for consistent, comparable, and reliable information about the financial effects of climate-related risks on a registrant’s operations and how it manages those risks while balancing concerns about mitigating the associated costs of the rules.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 December of 2023, the NY Department of Financial Services (DFS) issued detailed guidance for regulated banking and mortgage organizations relating to the management of material financial and operational risks from climate change.</a:t>
            </a:r>
          </a:p>
        </p:txBody>
      </p:sp>
      <p:sp>
        <p:nvSpPr>
          <p:cNvPr id="3" name="TextBox 2">
            <a:extLst>
              <a:ext uri="{FF2B5EF4-FFF2-40B4-BE49-F238E27FC236}">
                <a16:creationId xmlns:a16="http://schemas.microsoft.com/office/drawing/2014/main" id="{97704878-31EE-49BB-268E-AB5302FBB09E}"/>
              </a:ext>
            </a:extLst>
          </p:cNvPr>
          <p:cNvSpPr txBox="1"/>
          <p:nvPr/>
        </p:nvSpPr>
        <p:spPr>
          <a:xfrm>
            <a:off x="648413" y="452476"/>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Update on Federal and State Actions</a:t>
            </a:r>
          </a:p>
        </p:txBody>
      </p:sp>
    </p:spTree>
    <p:extLst>
      <p:ext uri="{BB962C8B-B14F-4D97-AF65-F5344CB8AC3E}">
        <p14:creationId xmlns:p14="http://schemas.microsoft.com/office/powerpoint/2010/main" val="336042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0CED3C32-7435-0608-4443-EE4FEBAA173D}"/>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58337845-DACD-94F1-BAF0-9F56A41413A4}"/>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E4A82723-4257-BC35-DE66-D8062EBF29F5}"/>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536DAEB3-B05F-BCCC-D179-35443C4DB1A5}"/>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ABCC7395-9810-46E4-35E3-FE0EE54E20AC}"/>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1668DB10-10AD-D681-B532-862B8DABB9E3}"/>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1AB8CCBC-0844-910A-9A1A-29963D7A38C4}"/>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6" name="TextBox 5">
            <a:extLst>
              <a:ext uri="{FF2B5EF4-FFF2-40B4-BE49-F238E27FC236}">
                <a16:creationId xmlns:a16="http://schemas.microsoft.com/office/drawing/2014/main" id="{AF1CFF1E-4570-032A-C299-E0D539233935}"/>
              </a:ext>
            </a:extLst>
          </p:cNvPr>
          <p:cNvSpPr txBox="1"/>
          <p:nvPr/>
        </p:nvSpPr>
        <p:spPr>
          <a:xfrm>
            <a:off x="1144326" y="2101302"/>
            <a:ext cx="6767222" cy="3412857"/>
          </a:xfrm>
          <a:prstGeom prst="rect">
            <a:avLst/>
          </a:prstGeom>
          <a:noFill/>
        </p:spPr>
        <p:txBody>
          <a:bodyPr wrap="square" rtlCol="0">
            <a:spAutoFit/>
          </a:bodyPr>
          <a:lstStyle/>
          <a:p>
            <a:pPr defTabSz="609585">
              <a:lnSpc>
                <a:spcPct val="114000"/>
              </a:lnSpc>
              <a:spcAft>
                <a:spcPts val="6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2023 Climate Change Presentation Discussion</a:t>
            </a:r>
          </a:p>
          <a:p>
            <a:pPr marL="285750" indent="-285750" defTabSz="609585">
              <a:lnSpc>
                <a:spcPct val="114000"/>
              </a:lnSpc>
              <a:spcAft>
                <a:spcPts val="60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The last climate change presentation identified some key concepts that institutions should consider to help them move forward with Board and management discussions involving understanding the potential risks of climate change.</a:t>
            </a:r>
          </a:p>
          <a:p>
            <a:pPr marL="285750" indent="-285750" defTabSz="609585">
              <a:lnSpc>
                <a:spcPct val="114000"/>
              </a:lnSpc>
              <a:spcAft>
                <a:spcPts val="60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A self-assessment tool from this presentation aided in further developing a framework for research of potential climate change risks at each financial institution. A copy of this self-assessment tool will be provided with this presentation when released to the webinar participants.</a:t>
            </a:r>
          </a:p>
        </p:txBody>
      </p:sp>
      <p:sp>
        <p:nvSpPr>
          <p:cNvPr id="7" name="TextBox 6">
            <a:extLst>
              <a:ext uri="{FF2B5EF4-FFF2-40B4-BE49-F238E27FC236}">
                <a16:creationId xmlns:a16="http://schemas.microsoft.com/office/drawing/2014/main" id="{0D0A89FA-FD07-A733-A093-E82BF76B253F}"/>
              </a:ext>
            </a:extLst>
          </p:cNvPr>
          <p:cNvSpPr txBox="1"/>
          <p:nvPr/>
        </p:nvSpPr>
        <p:spPr>
          <a:xfrm>
            <a:off x="648413" y="461445"/>
            <a:ext cx="7830162" cy="1523494"/>
          </a:xfrm>
          <a:prstGeom prst="rect">
            <a:avLst/>
          </a:prstGeom>
        </p:spPr>
        <p:txBody>
          <a:bodyPr wrap="square" lIns="0" tIns="0" rIns="0" bIns="0" rtlCol="0" anchor="ctr">
            <a:spAutoFit/>
          </a:bodyPr>
          <a:lstStyle/>
          <a:p>
            <a:pPr>
              <a:spcBef>
                <a:spcPct val="0"/>
              </a:spcBef>
            </a:pPr>
            <a:r>
              <a:rPr lang="en-US" sz="3200" dirty="0">
                <a:latin typeface="Arial" panose="020B0604020202020204" pitchFamily="34" charset="0"/>
                <a:ea typeface="Helveticish Bold" panose="020B0604020202020204" charset="0"/>
                <a:cs typeface="Arial" panose="020B0604020202020204" pitchFamily="34" charset="0"/>
              </a:rPr>
              <a:t>Progress on Climate Change Risk Management Concepts with Maryland State-Chartered Banks and Credit Unions</a:t>
            </a:r>
          </a:p>
        </p:txBody>
      </p:sp>
    </p:spTree>
    <p:extLst>
      <p:ext uri="{BB962C8B-B14F-4D97-AF65-F5344CB8AC3E}">
        <p14:creationId xmlns:p14="http://schemas.microsoft.com/office/powerpoint/2010/main" val="1763398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8C130611-C87A-94EE-CE9E-A761013532EB}"/>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A1FE0E6B-90E9-478F-D148-099BD55C68FD}"/>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CE282579-5FDD-B93A-80E2-B92C17F219DE}"/>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CB162FAB-FE62-D8D9-FC5D-742FB4F21CE6}"/>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27015B11-627A-216A-480C-8B99B0E423E2}"/>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A4AC5793-0B2D-E9CD-ACAD-035B17196A29}"/>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D7B66F18-2F61-599B-AB3F-968A3B067530}"/>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4" name="TextBox 3">
            <a:extLst>
              <a:ext uri="{FF2B5EF4-FFF2-40B4-BE49-F238E27FC236}">
                <a16:creationId xmlns:a16="http://schemas.microsoft.com/office/drawing/2014/main" id="{BCF5517E-6DBB-69A7-3222-2A721B1EA6EA}"/>
              </a:ext>
            </a:extLst>
          </p:cNvPr>
          <p:cNvSpPr txBox="1"/>
          <p:nvPr/>
        </p:nvSpPr>
        <p:spPr>
          <a:xfrm>
            <a:off x="1144326" y="2101302"/>
            <a:ext cx="7272446" cy="3174010"/>
          </a:xfrm>
          <a:prstGeom prst="rect">
            <a:avLst/>
          </a:prstGeom>
          <a:noFill/>
        </p:spPr>
        <p:txBody>
          <a:bodyPr wrap="square" rtlCol="0">
            <a:spAutoFit/>
          </a:bodyPr>
          <a:lstStyle/>
          <a:p>
            <a:pPr defTabSz="609585">
              <a:lnSpc>
                <a:spcPct val="114000"/>
              </a:lnSpc>
              <a:spcAft>
                <a:spcPts val="6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Climate Change Examination Questionnaire</a:t>
            </a:r>
          </a:p>
          <a:p>
            <a:pPr marL="285750" indent="-285750" defTabSz="609585">
              <a:lnSpc>
                <a:spcPct val="114000"/>
              </a:lnSpc>
              <a:spcAft>
                <a:spcPts val="60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OFR developed an examination questionnaire that banks and credit unions complete as part of their regularly scheduled examination.</a:t>
            </a:r>
          </a:p>
          <a:p>
            <a:pPr marL="285750" indent="-285750" defTabSz="609585">
              <a:lnSpc>
                <a:spcPct val="114000"/>
              </a:lnSpc>
              <a:spcAft>
                <a:spcPts val="60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The use of the questionnaire started on 1/2024 and is on-going as part of the examination process.</a:t>
            </a:r>
          </a:p>
          <a:p>
            <a:pPr marL="285750" indent="-285750" defTabSz="609585">
              <a:lnSpc>
                <a:spcPct val="114000"/>
              </a:lnSpc>
              <a:spcAft>
                <a:spcPts val="600"/>
              </a:spcAft>
              <a:buFont typeface="Wingdings" panose="05000000000000000000" pitchFamily="2" charset="2"/>
              <a:buChar char="§"/>
              <a:defRPr/>
            </a:pPr>
            <a:r>
              <a:rPr lang="en-US" sz="1800" dirty="0">
                <a:solidFill>
                  <a:prstClr val="black"/>
                </a:solidFill>
                <a:latin typeface="Arial" panose="020B0604020202020204" pitchFamily="34" charset="0"/>
                <a:cs typeface="Arial" panose="020B0604020202020204" pitchFamily="34" charset="0"/>
              </a:rPr>
              <a:t>OFR views this questionnaire as a tool with which it can gauge how each institution is responding to the climate change risk it faces.</a:t>
            </a:r>
          </a:p>
        </p:txBody>
      </p:sp>
      <p:sp>
        <p:nvSpPr>
          <p:cNvPr id="5" name="TextBox 4">
            <a:extLst>
              <a:ext uri="{FF2B5EF4-FFF2-40B4-BE49-F238E27FC236}">
                <a16:creationId xmlns:a16="http://schemas.microsoft.com/office/drawing/2014/main" id="{70A615F7-908E-228D-8F25-944A8D0A1D78}"/>
              </a:ext>
            </a:extLst>
          </p:cNvPr>
          <p:cNvSpPr txBox="1"/>
          <p:nvPr/>
        </p:nvSpPr>
        <p:spPr>
          <a:xfrm>
            <a:off x="648413" y="461445"/>
            <a:ext cx="7830162" cy="1523494"/>
          </a:xfrm>
          <a:prstGeom prst="rect">
            <a:avLst/>
          </a:prstGeom>
        </p:spPr>
        <p:txBody>
          <a:bodyPr wrap="square" lIns="0" tIns="0" rIns="0" bIns="0" rtlCol="0" anchor="ctr">
            <a:spAutoFit/>
          </a:bodyPr>
          <a:lstStyle/>
          <a:p>
            <a:pPr>
              <a:spcBef>
                <a:spcPct val="0"/>
              </a:spcBef>
            </a:pPr>
            <a:r>
              <a:rPr lang="en-US" sz="3200" dirty="0">
                <a:latin typeface="Arial" panose="020B0604020202020204" pitchFamily="34" charset="0"/>
                <a:ea typeface="Helveticish Bold" panose="020B0604020202020204" charset="0"/>
                <a:cs typeface="Arial" panose="020B0604020202020204" pitchFamily="34" charset="0"/>
              </a:rPr>
              <a:t>Progress on Climate Change Risk Management Concepts with Maryland State-Chartered Banks and Credit Unions</a:t>
            </a:r>
          </a:p>
        </p:txBody>
      </p:sp>
    </p:spTree>
    <p:extLst>
      <p:ext uri="{BB962C8B-B14F-4D97-AF65-F5344CB8AC3E}">
        <p14:creationId xmlns:p14="http://schemas.microsoft.com/office/powerpoint/2010/main" val="788225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E9C180EE-CA44-1231-7A16-7FA84FC6DA17}"/>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7DAFEE8F-FB40-01DA-9E55-6B54D8E1B12A}"/>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3042B37B-9A83-3E5E-36B2-BA8B770FA714}"/>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8C0FA9EB-0D34-092F-3F3A-C339E7928BC5}"/>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FA79B5DF-59E5-FF32-D8DB-EEFCEE2D4ED9}"/>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E8291AD1-3F24-34AE-20A9-9EACF8084ED2}"/>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3E295659-9E0B-CE37-9EAF-7E70C1839A4A}"/>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2" name="TextBox 1">
            <a:extLst>
              <a:ext uri="{FF2B5EF4-FFF2-40B4-BE49-F238E27FC236}">
                <a16:creationId xmlns:a16="http://schemas.microsoft.com/office/drawing/2014/main" id="{B5E51557-6492-33F6-7931-18BC8E788DE3}"/>
              </a:ext>
            </a:extLst>
          </p:cNvPr>
          <p:cNvSpPr txBox="1"/>
          <p:nvPr/>
        </p:nvSpPr>
        <p:spPr>
          <a:xfrm>
            <a:off x="1144326" y="2101302"/>
            <a:ext cx="7272446" cy="3857274"/>
          </a:xfrm>
          <a:prstGeom prst="rect">
            <a:avLst/>
          </a:prstGeom>
          <a:noFill/>
        </p:spPr>
        <p:txBody>
          <a:bodyPr wrap="square" rtlCol="0">
            <a:spAutoFit/>
          </a:bodyPr>
          <a:lstStyle/>
          <a:p>
            <a:pPr defTabSz="609585">
              <a:lnSpc>
                <a:spcPct val="114000"/>
              </a:lnSpc>
              <a:spcAft>
                <a:spcPts val="600"/>
              </a:spcAft>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Analysis of Questionnaire Results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100% of responding institutions have conducted climate change risk research since the 2023 Climate Change Presentation.</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Only 38% of responding institutions had a process to report climate change risks to the Board of Directors prior to the 2023 Climate Change Presentation.</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After the presentation, 75% of responding institutions reported that they have reported climate change risks to their Board of Directors.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75% of responding institutions have identified some type of exposure to climate change risk.</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63% of responding institutions have set an annual schedule to report climate change risks to the Board of Directors.</a:t>
            </a:r>
          </a:p>
        </p:txBody>
      </p:sp>
      <p:sp>
        <p:nvSpPr>
          <p:cNvPr id="3" name="TextBox 2">
            <a:extLst>
              <a:ext uri="{FF2B5EF4-FFF2-40B4-BE49-F238E27FC236}">
                <a16:creationId xmlns:a16="http://schemas.microsoft.com/office/drawing/2014/main" id="{EE8CC9F3-C93E-9F53-A971-BF12622C0294}"/>
              </a:ext>
            </a:extLst>
          </p:cNvPr>
          <p:cNvSpPr txBox="1"/>
          <p:nvPr/>
        </p:nvSpPr>
        <p:spPr>
          <a:xfrm>
            <a:off x="648413" y="461445"/>
            <a:ext cx="7830162" cy="1523494"/>
          </a:xfrm>
          <a:prstGeom prst="rect">
            <a:avLst/>
          </a:prstGeom>
        </p:spPr>
        <p:txBody>
          <a:bodyPr wrap="square" lIns="0" tIns="0" rIns="0" bIns="0" rtlCol="0" anchor="ctr">
            <a:spAutoFit/>
          </a:bodyPr>
          <a:lstStyle/>
          <a:p>
            <a:pPr>
              <a:spcBef>
                <a:spcPct val="0"/>
              </a:spcBef>
            </a:pPr>
            <a:r>
              <a:rPr lang="en-US" sz="3200" dirty="0">
                <a:latin typeface="Arial" panose="020B0604020202020204" pitchFamily="34" charset="0"/>
                <a:ea typeface="Helveticish Bold" panose="020B0604020202020204" charset="0"/>
                <a:cs typeface="Arial" panose="020B0604020202020204" pitchFamily="34" charset="0"/>
              </a:rPr>
              <a:t>Progress on Climate Change Risk Management Concepts with Maryland State-Chartered Banks and Credit Unions</a:t>
            </a:r>
          </a:p>
        </p:txBody>
      </p:sp>
    </p:spTree>
    <p:extLst>
      <p:ext uri="{BB962C8B-B14F-4D97-AF65-F5344CB8AC3E}">
        <p14:creationId xmlns:p14="http://schemas.microsoft.com/office/powerpoint/2010/main" val="3365766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BB1B3B3C-525D-8D27-D055-E28CA5C52442}"/>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4C880B56-4D58-AAB9-82CD-EC42D7A06DC4}"/>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74ABE591-990B-FF02-D814-7DE9BBAEE500}"/>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88F55478-CF2D-94CC-AADF-F69DFA177806}"/>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DAA061A1-B512-AB65-9959-59E3BA3D4322}"/>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204A0FD4-3FFD-6B25-165F-06EF164598C7}"/>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E89B6649-93FB-FA0C-5777-117106411CE4}"/>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2" name="TextBox 1">
            <a:extLst>
              <a:ext uri="{FF2B5EF4-FFF2-40B4-BE49-F238E27FC236}">
                <a16:creationId xmlns:a16="http://schemas.microsoft.com/office/drawing/2014/main" id="{D0DB2B93-3D39-A194-5F97-D093A2EAEF23}"/>
              </a:ext>
            </a:extLst>
          </p:cNvPr>
          <p:cNvSpPr txBox="1"/>
          <p:nvPr/>
        </p:nvSpPr>
        <p:spPr>
          <a:xfrm>
            <a:off x="1144326" y="2101302"/>
            <a:ext cx="6515431" cy="2938177"/>
          </a:xfrm>
          <a:prstGeom prst="rect">
            <a:avLst/>
          </a:prstGeom>
          <a:noFill/>
        </p:spPr>
        <p:txBody>
          <a:bodyPr wrap="square" rtlCol="0">
            <a:spAutoFit/>
          </a:bodyPr>
          <a:lstStyle/>
          <a:p>
            <a:pPr defTabSz="609585">
              <a:lnSpc>
                <a:spcPct val="114000"/>
              </a:lnSpc>
              <a:spcAft>
                <a:spcPts val="600"/>
              </a:spcAft>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Analysis of Questionnaire Results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75% responding institutions have considered risk mitigation strategies-mostly operational concerns only.</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63% of responding institutions have started to implement risk mitigation initiatives.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75% of responding institutions discussed business continuity in their risk-mitigating strategies.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Only 38% of responding institutions discussed how climate change risks could affect loan portfolios at their institution.</a:t>
            </a:r>
          </a:p>
        </p:txBody>
      </p:sp>
      <p:sp>
        <p:nvSpPr>
          <p:cNvPr id="3" name="TextBox 2">
            <a:extLst>
              <a:ext uri="{FF2B5EF4-FFF2-40B4-BE49-F238E27FC236}">
                <a16:creationId xmlns:a16="http://schemas.microsoft.com/office/drawing/2014/main" id="{54B8ED19-F3CB-8361-1B45-E58EC3BFE316}"/>
              </a:ext>
            </a:extLst>
          </p:cNvPr>
          <p:cNvSpPr txBox="1"/>
          <p:nvPr/>
        </p:nvSpPr>
        <p:spPr>
          <a:xfrm>
            <a:off x="648413" y="461445"/>
            <a:ext cx="7830162" cy="1523494"/>
          </a:xfrm>
          <a:prstGeom prst="rect">
            <a:avLst/>
          </a:prstGeom>
        </p:spPr>
        <p:txBody>
          <a:bodyPr wrap="square" lIns="0" tIns="0" rIns="0" bIns="0" rtlCol="0" anchor="ctr">
            <a:spAutoFit/>
          </a:bodyPr>
          <a:lstStyle/>
          <a:p>
            <a:pPr>
              <a:spcBef>
                <a:spcPct val="0"/>
              </a:spcBef>
            </a:pPr>
            <a:r>
              <a:rPr lang="en-US" sz="3200" dirty="0">
                <a:latin typeface="Arial" panose="020B0604020202020204" pitchFamily="34" charset="0"/>
                <a:ea typeface="Helveticish Bold" panose="020B0604020202020204" charset="0"/>
                <a:cs typeface="Arial" panose="020B0604020202020204" pitchFamily="34" charset="0"/>
              </a:rPr>
              <a:t>Progress on Climate Change Risk Management Concepts with Maryland State-Chartered Banks and Credit Unions</a:t>
            </a:r>
          </a:p>
        </p:txBody>
      </p:sp>
    </p:spTree>
    <p:extLst>
      <p:ext uri="{BB962C8B-B14F-4D97-AF65-F5344CB8AC3E}">
        <p14:creationId xmlns:p14="http://schemas.microsoft.com/office/powerpoint/2010/main" val="120652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a:extLst>
            <a:ext uri="{FF2B5EF4-FFF2-40B4-BE49-F238E27FC236}">
              <a16:creationId xmlns:a16="http://schemas.microsoft.com/office/drawing/2014/main" id="{2F6145EB-9413-6498-D999-08ACA64FA1E5}"/>
            </a:ext>
          </a:extLst>
        </p:cNvPr>
        <p:cNvGrpSpPr/>
        <p:nvPr/>
      </p:nvGrpSpPr>
      <p:grpSpPr>
        <a:xfrm>
          <a:off x="0" y="0"/>
          <a:ext cx="0" cy="0"/>
          <a:chOff x="0" y="0"/>
          <a:chExt cx="0" cy="0"/>
        </a:xfrm>
      </p:grpSpPr>
      <p:sp>
        <p:nvSpPr>
          <p:cNvPr id="207" name="Google Shape;207;p10">
            <a:extLst>
              <a:ext uri="{FF2B5EF4-FFF2-40B4-BE49-F238E27FC236}">
                <a16:creationId xmlns:a16="http://schemas.microsoft.com/office/drawing/2014/main" id="{53D9731B-1B89-40C5-2CBE-635DF18914F2}"/>
              </a:ext>
            </a:extLst>
          </p:cNvPr>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a:extLst>
              <a:ext uri="{FF2B5EF4-FFF2-40B4-BE49-F238E27FC236}">
                <a16:creationId xmlns:a16="http://schemas.microsoft.com/office/drawing/2014/main" id="{6AADD84A-1B1C-E945-8D92-075D58E0E46F}"/>
              </a:ext>
            </a:extLst>
          </p:cNvPr>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a:extLst>
              <a:ext uri="{FF2B5EF4-FFF2-40B4-BE49-F238E27FC236}">
                <a16:creationId xmlns:a16="http://schemas.microsoft.com/office/drawing/2014/main" id="{48C1AC0F-B158-759E-7363-0C1173D7C67E}"/>
              </a:ext>
            </a:extLst>
          </p:cNvPr>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a:extLst>
              <a:ext uri="{FF2B5EF4-FFF2-40B4-BE49-F238E27FC236}">
                <a16:creationId xmlns:a16="http://schemas.microsoft.com/office/drawing/2014/main" id="{ABF29856-B446-8978-CAE5-ED3C3EB344EA}"/>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a:extLst>
              <a:ext uri="{FF2B5EF4-FFF2-40B4-BE49-F238E27FC236}">
                <a16:creationId xmlns:a16="http://schemas.microsoft.com/office/drawing/2014/main" id="{D2FF1D78-4FC5-8B02-2EBE-8A66902F0902}"/>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a:extLst>
              <a:ext uri="{FF2B5EF4-FFF2-40B4-BE49-F238E27FC236}">
                <a16:creationId xmlns:a16="http://schemas.microsoft.com/office/drawing/2014/main" id="{395A794C-4632-4423-CC0F-8AAD85F597EB}"/>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2" name="TextBox 1">
            <a:extLst>
              <a:ext uri="{FF2B5EF4-FFF2-40B4-BE49-F238E27FC236}">
                <a16:creationId xmlns:a16="http://schemas.microsoft.com/office/drawing/2014/main" id="{3DEC0A9F-CE8C-DFCD-7B1C-FA49C02A0212}"/>
              </a:ext>
            </a:extLst>
          </p:cNvPr>
          <p:cNvSpPr txBox="1"/>
          <p:nvPr/>
        </p:nvSpPr>
        <p:spPr>
          <a:xfrm>
            <a:off x="1144326" y="2101302"/>
            <a:ext cx="6515431" cy="3141950"/>
          </a:xfrm>
          <a:prstGeom prst="rect">
            <a:avLst/>
          </a:prstGeom>
          <a:noFill/>
        </p:spPr>
        <p:txBody>
          <a:bodyPr wrap="square" rtlCol="0">
            <a:spAutoFit/>
          </a:bodyPr>
          <a:lstStyle/>
          <a:p>
            <a:pPr defTabSz="609585">
              <a:lnSpc>
                <a:spcPct val="114000"/>
              </a:lnSpc>
              <a:spcAft>
                <a:spcPts val="600"/>
              </a:spcAft>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Opportunities Based on the Questionnaire</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Schedule a discussion with the Board of Directors on climate change risks.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Consider climate change risk mitigation strategies for all identified potential areas of risk of the institution not just the operational risk. For example, how will climate change affect the institution’s loan portfolios?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Focus, education, and experience will help financial institutions build the framework to support the development of mitigation initiatives.</a:t>
            </a:r>
          </a:p>
        </p:txBody>
      </p:sp>
      <p:sp>
        <p:nvSpPr>
          <p:cNvPr id="3" name="TextBox 2">
            <a:extLst>
              <a:ext uri="{FF2B5EF4-FFF2-40B4-BE49-F238E27FC236}">
                <a16:creationId xmlns:a16="http://schemas.microsoft.com/office/drawing/2014/main" id="{9CB2E67B-6046-E0AF-5CDF-AFA6807EF254}"/>
              </a:ext>
            </a:extLst>
          </p:cNvPr>
          <p:cNvSpPr txBox="1"/>
          <p:nvPr/>
        </p:nvSpPr>
        <p:spPr>
          <a:xfrm>
            <a:off x="648413" y="461445"/>
            <a:ext cx="7830162" cy="1523494"/>
          </a:xfrm>
          <a:prstGeom prst="rect">
            <a:avLst/>
          </a:prstGeom>
        </p:spPr>
        <p:txBody>
          <a:bodyPr wrap="square" lIns="0" tIns="0" rIns="0" bIns="0" rtlCol="0" anchor="ctr">
            <a:spAutoFit/>
          </a:bodyPr>
          <a:lstStyle/>
          <a:p>
            <a:pPr>
              <a:spcBef>
                <a:spcPct val="0"/>
              </a:spcBef>
            </a:pPr>
            <a:r>
              <a:rPr lang="en-US" sz="3200" dirty="0">
                <a:latin typeface="Arial" panose="020B0604020202020204" pitchFamily="34" charset="0"/>
                <a:ea typeface="Helveticish Bold" panose="020B0604020202020204" charset="0"/>
                <a:cs typeface="Arial" panose="020B0604020202020204" pitchFamily="34" charset="0"/>
              </a:rPr>
              <a:t>Progress on Climate Change Risk Management Concepts with Maryland State-Chartered Banks and Credit Unions</a:t>
            </a:r>
          </a:p>
        </p:txBody>
      </p:sp>
    </p:spTree>
    <p:extLst>
      <p:ext uri="{BB962C8B-B14F-4D97-AF65-F5344CB8AC3E}">
        <p14:creationId xmlns:p14="http://schemas.microsoft.com/office/powerpoint/2010/main" val="1516602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3" name="Google Shape;313;p18"/>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9DEB61E9-7341-AABF-F98F-2B3E68004A40}"/>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7BF9CAB-B7D3-DB1D-1CCB-9A81A5A8DD3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1887DB42-6C07-E320-F58A-C23730994B4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30FA9321-1146-1EA8-DDA5-3FE8DC049A9E}"/>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56DA31D1-24C6-EAD6-988B-AD94F6D9E091}"/>
              </a:ext>
            </a:extLst>
          </p:cNvPr>
          <p:cNvSpPr txBox="1"/>
          <p:nvPr/>
        </p:nvSpPr>
        <p:spPr>
          <a:xfrm>
            <a:off x="1144325" y="2053697"/>
            <a:ext cx="7310562" cy="3345724"/>
          </a:xfrm>
          <a:prstGeom prst="rect">
            <a:avLst/>
          </a:prstGeom>
          <a:noFill/>
        </p:spPr>
        <p:txBody>
          <a:bodyPr wrap="square" rtlCol="0">
            <a:spAutoFit/>
          </a:bodyPr>
          <a:lstStyle/>
          <a:p>
            <a:pPr defTabSz="609585">
              <a:lnSpc>
                <a:spcPct val="114000"/>
              </a:lnSpc>
              <a:spcAft>
                <a:spcPts val="600"/>
              </a:spcAft>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Climate Change Risk Inclusion in Enterprise Risk Management</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Institutions can integrate climate change risk management into their existing governance framework. When including climate risk management, institutions should take a risk-based approach, commensurate with their risk appetite and level of exposure. The framework should be flexible to accommodate new and evolving climate risks and should evolve over time with the financial institution’s understanding of climate change risks to its business strategy.</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The following slides will suggest an approach on how to develop or enhance the inclusion of climate change risks in an institution’s enterprise risk management program. </a:t>
            </a:r>
          </a:p>
        </p:txBody>
      </p:sp>
      <p:sp>
        <p:nvSpPr>
          <p:cNvPr id="11" name="TextBox 2">
            <a:extLst>
              <a:ext uri="{FF2B5EF4-FFF2-40B4-BE49-F238E27FC236}">
                <a16:creationId xmlns:a16="http://schemas.microsoft.com/office/drawing/2014/main" id="{1274B312-7157-E48A-D89D-C643FF662E7C}"/>
              </a:ext>
            </a:extLst>
          </p:cNvPr>
          <p:cNvSpPr txBox="1"/>
          <p:nvPr/>
        </p:nvSpPr>
        <p:spPr>
          <a:xfrm>
            <a:off x="648413" y="54809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762D3697-B5F3-3C19-5CBA-6579335A36DA}"/>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AB7C5B4D-AD5D-5E29-76E2-C06F5269FF00}"/>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81A487AD-6085-7B1C-CBC6-65F7576FB590}"/>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A89003A8-662E-904A-32EA-A96A28B2CB7C}"/>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5098C0E1-6FD0-F488-33A3-5C6FE948E9DD}"/>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C1078668-1248-7F12-CE04-CD589F60D08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6A5ADE04-A391-6F64-DC89-41772B6066F1}"/>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6317A231-5622-CCA9-834D-2EFDDDBCE4C6}"/>
              </a:ext>
            </a:extLst>
          </p:cNvPr>
          <p:cNvSpPr txBox="1"/>
          <p:nvPr/>
        </p:nvSpPr>
        <p:spPr>
          <a:xfrm>
            <a:off x="1144325" y="2053697"/>
            <a:ext cx="7310562" cy="3197286"/>
          </a:xfrm>
          <a:prstGeom prst="rect">
            <a:avLst/>
          </a:prstGeom>
          <a:noFill/>
        </p:spPr>
        <p:txBody>
          <a:bodyPr wrap="square" rtlCol="0">
            <a:spAutoFit/>
          </a:bodyPr>
          <a:lstStyle/>
          <a:p>
            <a:pPr defTabSz="609585">
              <a:lnSpc>
                <a:spcPct val="114000"/>
              </a:lnSpc>
              <a:spcAft>
                <a:spcPts val="12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Framework for Climate Change Risks</a:t>
            </a:r>
          </a:p>
          <a:p>
            <a:pPr defTabSz="609585">
              <a:lnSpc>
                <a:spcPct val="114000"/>
              </a:lnSpc>
              <a:spcAft>
                <a:spcPts val="600"/>
              </a:spcAft>
              <a:defRPr/>
            </a:pPr>
            <a:r>
              <a:rPr lang="en-US" sz="1800" dirty="0">
                <a:solidFill>
                  <a:prstClr val="black"/>
                </a:solidFill>
                <a:latin typeface="Arial" panose="020B0604020202020204" pitchFamily="34" charset="0"/>
                <a:ea typeface="Helveticish Bold" panose="020B0604020202020204" charset="0"/>
                <a:cs typeface="Arial" panose="020B0604020202020204" pitchFamily="34" charset="0"/>
              </a:rPr>
              <a:t>Risk Appetite and Strategy:</a:t>
            </a:r>
          </a:p>
          <a:p>
            <a:pPr marL="285750" indent="-285750" defTabSz="609585">
              <a:lnSpc>
                <a:spcPct val="114000"/>
              </a:lnSpc>
              <a:spcAft>
                <a:spcPts val="12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Financial institutions can incorporate climate-related risks into their overall risk framework, establishing a climate-specific risk appetite that aligns with business goals and is reassessed regularly.</a:t>
            </a:r>
          </a:p>
          <a:p>
            <a:pPr defTabSz="609585">
              <a:lnSpc>
                <a:spcPct val="114000"/>
              </a:lnSpc>
              <a:spcAft>
                <a:spcPts val="600"/>
              </a:spcAft>
              <a:defRPr/>
            </a:pPr>
            <a:r>
              <a:rPr lang="en-US" sz="1800" dirty="0">
                <a:solidFill>
                  <a:prstClr val="black"/>
                </a:solidFill>
                <a:latin typeface="Arial" panose="020B0604020202020204" pitchFamily="34" charset="0"/>
                <a:ea typeface="Helveticish Bold" panose="020B0604020202020204" charset="0"/>
                <a:cs typeface="Arial" panose="020B0604020202020204" pitchFamily="34" charset="0"/>
              </a:rPr>
              <a:t>Strategic Planning:</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Climate risks can be addressed within the strategic business plan, integrating both short- and long-term goals that outline the financial institution’s actions to mitigate or adapt to climate risks.</a:t>
            </a:r>
          </a:p>
        </p:txBody>
      </p:sp>
      <p:sp>
        <p:nvSpPr>
          <p:cNvPr id="11" name="TextBox 2">
            <a:extLst>
              <a:ext uri="{FF2B5EF4-FFF2-40B4-BE49-F238E27FC236}">
                <a16:creationId xmlns:a16="http://schemas.microsoft.com/office/drawing/2014/main" id="{5DBA01CC-4288-E9FE-DE82-74864B7C4B5A}"/>
              </a:ext>
            </a:extLst>
          </p:cNvPr>
          <p:cNvSpPr txBox="1"/>
          <p:nvPr/>
        </p:nvSpPr>
        <p:spPr>
          <a:xfrm>
            <a:off x="648413" y="54809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659094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D646A31C-CBEB-3D4C-8F8B-F332E44B3FBD}"/>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0F5A5716-851E-DC4F-9DD2-250098991280}"/>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889A288B-81A8-A8CE-4897-8591022EBA78}"/>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CDAA6F63-358C-3E36-CEDB-96CD9CE448CD}"/>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5FB7B46-785F-3484-9937-69A42DB2607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0E9FA7E9-8691-9AEF-ED41-D0C76A666A7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925BFE02-CCE6-872E-7E18-ADF8A9E394F5}"/>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8DC2EDA4-748E-3A42-2B07-D91AD62AB047}"/>
              </a:ext>
            </a:extLst>
          </p:cNvPr>
          <p:cNvSpPr txBox="1"/>
          <p:nvPr/>
        </p:nvSpPr>
        <p:spPr>
          <a:xfrm>
            <a:off x="1144325" y="2053697"/>
            <a:ext cx="7310562" cy="3407856"/>
          </a:xfrm>
          <a:prstGeom prst="rect">
            <a:avLst/>
          </a:prstGeom>
          <a:noFill/>
        </p:spPr>
        <p:txBody>
          <a:bodyPr wrap="square" rtlCol="0">
            <a:spAutoFit/>
          </a:bodyPr>
          <a:lstStyle/>
          <a:p>
            <a:pPr defTabSz="609585">
              <a:lnSpc>
                <a:spcPct val="114000"/>
              </a:lnSpc>
              <a:spcAft>
                <a:spcPts val="12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Roles and Responsibilities to Manage the Risk Framework</a:t>
            </a:r>
          </a:p>
          <a:p>
            <a:pPr marL="285750" indent="-285750" defTabSz="609585">
              <a:lnSpc>
                <a:spcPct val="114000"/>
              </a:lnSpc>
              <a:spcAft>
                <a:spcPts val="12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Board of Directors: </a:t>
            </a:r>
            <a:r>
              <a:rPr lang="en-US" sz="1600" dirty="0">
                <a:solidFill>
                  <a:prstClr val="black"/>
                </a:solidFill>
                <a:latin typeface="Arial" panose="020B0604020202020204" pitchFamily="34" charset="0"/>
                <a:cs typeface="Arial" panose="020B0604020202020204" pitchFamily="34" charset="0"/>
              </a:rPr>
              <a:t>Responsible for overseeing climate risk strategies, defining risk appetite, and ensuring management integrates climate considerations into overall operations.</a:t>
            </a:r>
          </a:p>
          <a:p>
            <a:pPr marL="285750" indent="-285750" defTabSz="609585">
              <a:lnSpc>
                <a:spcPct val="114000"/>
              </a:lnSpc>
              <a:spcAft>
                <a:spcPts val="12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Senior Management: </a:t>
            </a:r>
            <a:r>
              <a:rPr lang="en-US" sz="1600" dirty="0">
                <a:solidFill>
                  <a:prstClr val="black"/>
                </a:solidFill>
                <a:latin typeface="Arial" panose="020B0604020202020204" pitchFamily="34" charset="0"/>
                <a:cs typeface="Arial" panose="020B0604020202020204" pitchFamily="34" charset="0"/>
              </a:rPr>
              <a:t>Charged with implementing board-approved strategies, coordinating across the organization, and establishing the "three lines of defense" model (business lines, risk management, audit) for climate risk.</a:t>
            </a:r>
          </a:p>
          <a:p>
            <a:pPr marL="285750" indent="-285750" defTabSz="609585">
              <a:lnSpc>
                <a:spcPct val="114000"/>
              </a:lnSpc>
              <a:spcAft>
                <a:spcPts val="12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Staff:</a:t>
            </a:r>
            <a:r>
              <a:rPr lang="en-US" sz="1600" dirty="0">
                <a:solidFill>
                  <a:prstClr val="black"/>
                </a:solidFill>
                <a:latin typeface="Arial" panose="020B0604020202020204" pitchFamily="34" charset="0"/>
                <a:cs typeface="Arial" panose="020B0604020202020204" pitchFamily="34" charset="0"/>
              </a:rPr>
              <a:t> Individual business units must be equipped and trained to identify, assess, and manage climate-related risk exposures.</a:t>
            </a:r>
          </a:p>
        </p:txBody>
      </p:sp>
      <p:sp>
        <p:nvSpPr>
          <p:cNvPr id="11" name="TextBox 2">
            <a:extLst>
              <a:ext uri="{FF2B5EF4-FFF2-40B4-BE49-F238E27FC236}">
                <a16:creationId xmlns:a16="http://schemas.microsoft.com/office/drawing/2014/main" id="{2A053C11-6F63-8469-E14E-3D65BC4300CD}"/>
              </a:ext>
            </a:extLst>
          </p:cNvPr>
          <p:cNvSpPr txBox="1"/>
          <p:nvPr/>
        </p:nvSpPr>
        <p:spPr>
          <a:xfrm>
            <a:off x="648413" y="54809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44920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mt="15000"/>
          </a:blip>
          <a:srcRect/>
          <a:stretch/>
        </p:blipFill>
        <p:spPr>
          <a:xfrm>
            <a:off x="0" y="148644"/>
            <a:ext cx="12192000" cy="6096000"/>
          </a:xfrm>
          <a:prstGeom prst="rect">
            <a:avLst/>
          </a:prstGeom>
          <a:noFill/>
          <a:ln>
            <a:noFill/>
          </a:ln>
        </p:spPr>
      </p:pic>
      <p:grpSp>
        <p:nvGrpSpPr>
          <p:cNvPr id="101" name="Google Shape;101;p2"/>
          <p:cNvGrpSpPr/>
          <p:nvPr/>
        </p:nvGrpSpPr>
        <p:grpSpPr>
          <a:xfrm>
            <a:off x="1115954" y="511372"/>
            <a:ext cx="9960093" cy="3930619"/>
            <a:chOff x="853837" y="2124075"/>
            <a:chExt cx="10852388" cy="3114675"/>
          </a:xfrm>
        </p:grpSpPr>
        <p:sp>
          <p:nvSpPr>
            <p:cNvPr id="102" name="Google Shape;102;p2"/>
            <p:cNvSpPr/>
            <p:nvPr/>
          </p:nvSpPr>
          <p:spPr>
            <a:xfrm>
              <a:off x="853837" y="2124075"/>
              <a:ext cx="10852388" cy="3114675"/>
            </a:xfrm>
            <a:prstGeom prst="roundRect">
              <a:avLst>
                <a:gd name="adj" fmla="val 16667"/>
              </a:avLst>
            </a:prstGeom>
            <a:solidFill>
              <a:srgbClr val="F2F2F2">
                <a:alpha val="94901"/>
              </a:srgbClr>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 name="Google Shape;103;p2"/>
            <p:cNvSpPr txBox="1"/>
            <p:nvPr/>
          </p:nvSpPr>
          <p:spPr>
            <a:xfrm>
              <a:off x="1366785" y="2404139"/>
              <a:ext cx="9826486" cy="234491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a:solidFill>
                    <a:srgbClr val="000000"/>
                  </a:solidFill>
                  <a:latin typeface="Arial"/>
                  <a:ea typeface="Arial"/>
                  <a:cs typeface="Arial"/>
                  <a:sym typeface="Arial"/>
                </a:rPr>
                <a:t>The purpose of this climate change presentation is to continue the OFR’s conversation with the Boards of Directors and managers of Maryland state-chartered credit unions and banks about the on-going </a:t>
              </a:r>
              <a:r>
                <a:rPr lang="en-US" sz="2000" b="1">
                  <a:solidFill>
                    <a:srgbClr val="000000"/>
                  </a:solidFill>
                  <a:latin typeface="Arial"/>
                  <a:ea typeface="Arial"/>
                  <a:cs typeface="Arial"/>
                  <a:sym typeface="Arial"/>
                </a:rPr>
                <a:t>risks to their institutions posed by climate change </a:t>
              </a:r>
              <a:r>
                <a:rPr lang="en-US" sz="2000">
                  <a:solidFill>
                    <a:srgbClr val="000000"/>
                  </a:solidFill>
                  <a:latin typeface="Arial"/>
                  <a:ea typeface="Arial"/>
                  <a:cs typeface="Arial"/>
                  <a:sym typeface="Arial"/>
                </a:rPr>
                <a:t>and </a:t>
              </a:r>
              <a:r>
                <a:rPr lang="en-US" sz="2000" b="1">
                  <a:solidFill>
                    <a:srgbClr val="000000"/>
                  </a:solidFill>
                  <a:latin typeface="Arial"/>
                  <a:ea typeface="Arial"/>
                  <a:cs typeface="Arial"/>
                  <a:sym typeface="Arial"/>
                </a:rPr>
                <a:t>the importance of institutions recognizing and taking appropriate steps to manage those risks</a:t>
              </a:r>
              <a:r>
                <a:rPr lang="en-US" sz="2000">
                  <a:solidFill>
                    <a:srgbClr val="000000"/>
                  </a:solidFill>
                  <a:latin typeface="Arial"/>
                  <a:ea typeface="Arial"/>
                  <a:cs typeface="Arial"/>
                  <a:sym typeface="Arial"/>
                </a:rPr>
                <a:t>.</a:t>
              </a:r>
              <a:endParaRPr/>
            </a:p>
            <a:p>
              <a:pPr marL="0" marR="0" lvl="0" indent="0" algn="ctr" rtl="0">
                <a:lnSpc>
                  <a:spcPct val="150000"/>
                </a:lnSpc>
                <a:spcBef>
                  <a:spcPts val="1200"/>
                </a:spcBef>
                <a:spcAft>
                  <a:spcPts val="0"/>
                </a:spcAft>
                <a:buNone/>
              </a:pPr>
              <a:r>
                <a:rPr lang="en-US" sz="2000" i="1">
                  <a:solidFill>
                    <a:srgbClr val="000000"/>
                  </a:solidFill>
                  <a:latin typeface="Arial"/>
                  <a:ea typeface="Arial"/>
                  <a:cs typeface="Arial"/>
                  <a:sym typeface="Arial"/>
                </a:rPr>
                <a:t>- Tony Salazar, Commissioner of Financial Regulation</a:t>
              </a:r>
              <a:endParaRPr/>
            </a:p>
          </p:txBody>
        </p:sp>
      </p:grpSp>
      <p:cxnSp>
        <p:nvCxnSpPr>
          <p:cNvPr id="104" name="Google Shape;104;p2"/>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105" name="Google Shape;105;p2"/>
          <p:cNvPicPr preferRelativeResize="0"/>
          <p:nvPr/>
        </p:nvPicPr>
        <p:blipFill rotWithShape="1">
          <a:blip r:embed="rId4">
            <a:alphaModFix/>
          </a:blip>
          <a:srcRect/>
          <a:stretch/>
        </p:blipFill>
        <p:spPr>
          <a:xfrm>
            <a:off x="10456247" y="6165776"/>
            <a:ext cx="1545417" cy="463624"/>
          </a:xfrm>
          <a:prstGeom prst="rect">
            <a:avLst/>
          </a:prstGeom>
          <a:noFill/>
          <a:ln>
            <a:noFill/>
          </a:ln>
        </p:spPr>
      </p:pic>
      <p:pic>
        <p:nvPicPr>
          <p:cNvPr id="106" name="Google Shape;106;p2"/>
          <p:cNvPicPr preferRelativeResize="0"/>
          <p:nvPr/>
        </p:nvPicPr>
        <p:blipFill rotWithShape="1">
          <a:blip r:embed="rId5">
            <a:alphaModFix/>
          </a:blip>
          <a:srcRect/>
          <a:stretch/>
        </p:blipFill>
        <p:spPr>
          <a:xfrm>
            <a:off x="1108417" y="6146976"/>
            <a:ext cx="4706231" cy="562379"/>
          </a:xfrm>
          <a:prstGeom prst="rect">
            <a:avLst/>
          </a:prstGeom>
          <a:noFill/>
          <a:ln>
            <a:noFill/>
          </a:ln>
        </p:spPr>
      </p:pic>
      <p:pic>
        <p:nvPicPr>
          <p:cNvPr id="107" name="Google Shape;107;p2"/>
          <p:cNvPicPr preferRelativeResize="0"/>
          <p:nvPr/>
        </p:nvPicPr>
        <p:blipFill rotWithShape="1">
          <a:blip r:embed="rId6">
            <a:alphaModFix/>
          </a:blip>
          <a:srcRect/>
          <a:stretch/>
        </p:blipFill>
        <p:spPr>
          <a:xfrm>
            <a:off x="135902" y="5703516"/>
            <a:ext cx="1008419" cy="100584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5F1F537F-8382-4ED7-A75B-461513D1677E}"/>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3F327189-196B-6BFE-89B5-A5988B9E862E}"/>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94FB63BD-F6FD-ADD5-CEE4-E91914C860E2}"/>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49CF074B-B83B-9795-5111-A467DE3A42C6}"/>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4B29F18-7330-2358-DD25-C9602671508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8C551B43-2CDF-832B-86EC-C6129D6B866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B53DDD62-7EB5-1582-3AC8-2B2FE1D185CE}"/>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5D7FB20B-304F-1FC8-FC00-780EFD2EE26B}"/>
              </a:ext>
            </a:extLst>
          </p:cNvPr>
          <p:cNvSpPr txBox="1"/>
          <p:nvPr/>
        </p:nvSpPr>
        <p:spPr>
          <a:xfrm>
            <a:off x="1144325" y="2053697"/>
            <a:ext cx="7310562" cy="1415772"/>
          </a:xfrm>
          <a:prstGeom prst="rect">
            <a:avLst/>
          </a:prstGeom>
          <a:noFill/>
        </p:spPr>
        <p:txBody>
          <a:bodyPr wrap="square" rtlCol="0">
            <a:spAutoFit/>
          </a:bodyPr>
          <a:lstStyle/>
          <a:p>
            <a:pPr defTabSz="609585">
              <a:lnSpc>
                <a:spcPct val="114000"/>
              </a:lnSpc>
              <a:spcAft>
                <a:spcPts val="12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Roles and Responsibilities to Manage the Risk Framework</a:t>
            </a:r>
          </a:p>
          <a:p>
            <a:pPr marL="285750" indent="-285750" defTabSz="609585">
              <a:lnSpc>
                <a:spcPct val="114000"/>
              </a:lnSpc>
              <a:spcAft>
                <a:spcPts val="1200"/>
              </a:spcAft>
              <a:buFont typeface="Wingdings" panose="05000000000000000000" pitchFamily="2" charset="2"/>
              <a:buChar char="§"/>
              <a:defRPr/>
            </a:pPr>
            <a:r>
              <a:rPr lang="en-US" sz="1600" b="1" dirty="0">
                <a:solidFill>
                  <a:prstClr val="black"/>
                </a:solidFill>
                <a:latin typeface="Arial" panose="020B0604020202020204" pitchFamily="34" charset="0"/>
                <a:cs typeface="Arial" panose="020B0604020202020204" pitchFamily="34" charset="0"/>
              </a:rPr>
              <a:t>Policy Development: </a:t>
            </a:r>
            <a:r>
              <a:rPr lang="en-US" sz="1600" dirty="0">
                <a:solidFill>
                  <a:prstClr val="black"/>
                </a:solidFill>
                <a:latin typeface="Arial" panose="020B0604020202020204" pitchFamily="34" charset="0"/>
                <a:cs typeface="Arial" panose="020B0604020202020204" pitchFamily="34" charset="0"/>
              </a:rPr>
              <a:t>Climate risks can be embedded within existing policies, standards, and procedures. Regular updates ensure alignment with current climate risk standards and evolving external factors.</a:t>
            </a:r>
          </a:p>
        </p:txBody>
      </p:sp>
      <p:sp>
        <p:nvSpPr>
          <p:cNvPr id="11" name="TextBox 2">
            <a:extLst>
              <a:ext uri="{FF2B5EF4-FFF2-40B4-BE49-F238E27FC236}">
                <a16:creationId xmlns:a16="http://schemas.microsoft.com/office/drawing/2014/main" id="{6FC2473E-D3FC-7E30-DDBB-E3E8025FDEF1}"/>
              </a:ext>
            </a:extLst>
          </p:cNvPr>
          <p:cNvSpPr txBox="1"/>
          <p:nvPr/>
        </p:nvSpPr>
        <p:spPr>
          <a:xfrm>
            <a:off x="648413" y="54809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210801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ABE90288-C3F8-43B7-8F7E-085038F23DF6}"/>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6FCD7ED0-1D5F-7500-78C0-4E7610CDE4B2}"/>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E2CA2D53-3CB0-7B5C-C1ED-CECE74FA6560}"/>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D5D891A2-2D37-C7A0-48F2-62E454644267}"/>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A559A16-95FD-3C8B-AAEC-4B1A3A757DA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97D709EE-A7B9-EAC7-B5EA-04E5A577C9C1}"/>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D1F42491-2BD2-227F-31D1-D85BB1F875CB}"/>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3A88983E-95D1-DDC8-DB19-68C03F31AE75}"/>
              </a:ext>
            </a:extLst>
          </p:cNvPr>
          <p:cNvSpPr txBox="1"/>
          <p:nvPr/>
        </p:nvSpPr>
        <p:spPr>
          <a:xfrm>
            <a:off x="1144325" y="2053697"/>
            <a:ext cx="7310562" cy="2923364"/>
          </a:xfrm>
          <a:prstGeom prst="rect">
            <a:avLst/>
          </a:prstGeom>
          <a:noFill/>
        </p:spPr>
        <p:txBody>
          <a:bodyPr wrap="square" rtlCol="0">
            <a:spAutoFit/>
          </a:bodyPr>
          <a:lstStyle/>
          <a:p>
            <a:pPr defTabSz="609585">
              <a:lnSpc>
                <a:spcPct val="114000"/>
              </a:lnSpc>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Climate Risk Identification and Assessment</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Comprehensive assessment of how climate risks (physical and transition) intersect with existing risks:</a:t>
            </a:r>
          </a:p>
          <a:p>
            <a:pPr marL="285750" indent="-285750" defTabSz="609585">
              <a:lnSpc>
                <a:spcPct val="114000"/>
              </a:lnSpc>
              <a:spcAft>
                <a:spcPts val="9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Credit Risk</a:t>
            </a:r>
          </a:p>
          <a:p>
            <a:pPr marL="285750" indent="-285750" defTabSz="609585">
              <a:lnSpc>
                <a:spcPct val="114000"/>
              </a:lnSpc>
              <a:spcAft>
                <a:spcPts val="9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Liquidity Risk</a:t>
            </a:r>
          </a:p>
          <a:p>
            <a:pPr marL="285750" indent="-285750" defTabSz="609585">
              <a:lnSpc>
                <a:spcPct val="114000"/>
              </a:lnSpc>
              <a:spcAft>
                <a:spcPts val="9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Market Risk</a:t>
            </a:r>
          </a:p>
          <a:p>
            <a:pPr marL="285750" indent="-285750" defTabSz="609585">
              <a:lnSpc>
                <a:spcPct val="114000"/>
              </a:lnSpc>
              <a:spcAft>
                <a:spcPts val="9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Operational Risk</a:t>
            </a:r>
          </a:p>
          <a:p>
            <a:pPr marL="285750" indent="-285750" defTabSz="609585">
              <a:lnSpc>
                <a:spcPct val="114000"/>
              </a:lnSpc>
              <a:spcAft>
                <a:spcPts val="12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Insurance Risk</a:t>
            </a:r>
          </a:p>
        </p:txBody>
      </p:sp>
      <p:sp>
        <p:nvSpPr>
          <p:cNvPr id="11" name="TextBox 2">
            <a:extLst>
              <a:ext uri="{FF2B5EF4-FFF2-40B4-BE49-F238E27FC236}">
                <a16:creationId xmlns:a16="http://schemas.microsoft.com/office/drawing/2014/main" id="{F201CE2C-4017-7802-EBDB-4D1C4280A080}"/>
              </a:ext>
            </a:extLst>
          </p:cNvPr>
          <p:cNvSpPr txBox="1"/>
          <p:nvPr/>
        </p:nvSpPr>
        <p:spPr>
          <a:xfrm>
            <a:off x="648413" y="54809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676514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22CD1247-C207-8C34-77BD-913FFEA04F9A}"/>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9E9DE488-C7E4-501F-392D-E31E70445B92}"/>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223F65FB-938C-4F95-88D8-0FF9FAFD8673}"/>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D89A6023-EFF9-DD85-B3D7-2FD85BD88679}"/>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B79F8D1-455F-DAEB-84BF-8C6024DA214B}"/>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70F18AD7-A339-5AD5-4DF6-17049ADF352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C01AA904-B695-FA44-F696-A66D42009ADA}"/>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F081AC9A-5CE6-5323-2899-F1AC7C8AF5F9}"/>
              </a:ext>
            </a:extLst>
          </p:cNvPr>
          <p:cNvSpPr txBox="1"/>
          <p:nvPr/>
        </p:nvSpPr>
        <p:spPr>
          <a:xfrm>
            <a:off x="1144324" y="1947681"/>
            <a:ext cx="7840649" cy="3780330"/>
          </a:xfrm>
          <a:prstGeom prst="rect">
            <a:avLst/>
          </a:prstGeom>
          <a:noFill/>
        </p:spPr>
        <p:txBody>
          <a:bodyPr wrap="square" rtlCol="0">
            <a:spAutoFit/>
          </a:bodyPr>
          <a:lstStyle/>
          <a:p>
            <a:pPr defTabSz="609585">
              <a:lnSpc>
                <a:spcPct val="114000"/>
              </a:lnSpc>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Credit Risk:</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The assets of the financial institution are supported by collateral whose value could materially decrease from events relating to climate change. Physical and transition risks can therefore increase credit risk when climate-related risk affects a borrower’s cash flow and/or asset values which can increase the probability of default and loss in the real estate portfolios of the financial institution. </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Solutions: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Review loan portfolios for potential climate change impact.</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Underwriting can take into consideration climate change risk drivers that can affect future loan repayments.</a:t>
            </a:r>
          </a:p>
          <a:p>
            <a:pPr marL="285750" indent="-285750" defTabSz="609585">
              <a:lnSpc>
                <a:spcPct val="114000"/>
              </a:lnSpc>
              <a:spcAft>
                <a:spcPts val="12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Portfolio management should review loan concentration risks with evidence of potential climate change risk.</a:t>
            </a:r>
          </a:p>
        </p:txBody>
      </p:sp>
      <p:sp>
        <p:nvSpPr>
          <p:cNvPr id="11" name="TextBox 2">
            <a:extLst>
              <a:ext uri="{FF2B5EF4-FFF2-40B4-BE49-F238E27FC236}">
                <a16:creationId xmlns:a16="http://schemas.microsoft.com/office/drawing/2014/main" id="{62D79966-3213-459E-2CA8-FFA84EB78558}"/>
              </a:ext>
            </a:extLst>
          </p:cNvPr>
          <p:cNvSpPr txBox="1"/>
          <p:nvPr/>
        </p:nvSpPr>
        <p:spPr>
          <a:xfrm>
            <a:off x="648413" y="48183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842896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78CB1993-850A-DA6D-EC40-68EE48F5610B}"/>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87C58595-038C-195D-4896-73417BD7B817}"/>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127BE547-8366-4E3C-1A11-4D555AB71FC8}"/>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A3A12F26-E6C1-D5EE-F163-B96120D61C36}"/>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B7975562-0C44-EB3B-6B2F-75840152039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2DDE662E-75B9-7CEC-8CD4-BCE57140A50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4C3E9410-0DFB-5AF0-35B5-D1BC93A25B3B}"/>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2EA5E934-85A7-ECED-106C-18A981AD93C4}"/>
              </a:ext>
            </a:extLst>
          </p:cNvPr>
          <p:cNvSpPr txBox="1"/>
          <p:nvPr/>
        </p:nvSpPr>
        <p:spPr>
          <a:xfrm>
            <a:off x="1144324" y="1947681"/>
            <a:ext cx="7840649" cy="3780330"/>
          </a:xfrm>
          <a:prstGeom prst="rect">
            <a:avLst/>
          </a:prstGeom>
          <a:noFill/>
        </p:spPr>
        <p:txBody>
          <a:bodyPr wrap="square" rtlCol="0">
            <a:spAutoFit/>
          </a:bodyPr>
          <a:lstStyle/>
          <a:p>
            <a:pPr defTabSz="609585">
              <a:lnSpc>
                <a:spcPct val="114000"/>
              </a:lnSpc>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Liquidity Risks:</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Financial institutions should understand how a climate change event could impact liquidity based on the concentration of climate change risk that exists at the institution. The possible inflows and outflows of funds during a climate-related event could challenge the liquidity position of the institution. </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Solutions: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Review the financial institution’s potential climate change risk impact determined by risk drivers such as geographical location or industry concentrations that could determine the need for liquidity.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Establish and maintain liquidity options that are activated and ready when the event occurs. </a:t>
            </a:r>
          </a:p>
          <a:p>
            <a:pPr marL="285750" indent="-285750" defTabSz="609585">
              <a:lnSpc>
                <a:spcPct val="114000"/>
              </a:lnSpc>
              <a:spcAft>
                <a:spcPts val="12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Liquidity stress testing can include climate-related events.</a:t>
            </a:r>
          </a:p>
        </p:txBody>
      </p:sp>
      <p:sp>
        <p:nvSpPr>
          <p:cNvPr id="11" name="TextBox 2">
            <a:extLst>
              <a:ext uri="{FF2B5EF4-FFF2-40B4-BE49-F238E27FC236}">
                <a16:creationId xmlns:a16="http://schemas.microsoft.com/office/drawing/2014/main" id="{568372B4-F42A-1D09-1A27-A41A2BFE8BB3}"/>
              </a:ext>
            </a:extLst>
          </p:cNvPr>
          <p:cNvSpPr txBox="1"/>
          <p:nvPr/>
        </p:nvSpPr>
        <p:spPr>
          <a:xfrm>
            <a:off x="648413" y="48183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4174205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CEDF95A4-3A9C-0449-5982-BF7A8E295B89}"/>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BEB49E58-3955-5742-1BCE-00F8481836B5}"/>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F439DD4C-1D5E-BF39-8961-9F05BDFB19A5}"/>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93CBAF8B-392B-D483-3365-34F66F8F655D}"/>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FD65E72-8460-BF81-9E64-9235F13AB3C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57473F53-E29F-12D1-B200-1D4A3008BDF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EB93F838-BC80-E8CD-1793-5956AA8CC5F0}"/>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7DB67935-E2A5-CB76-75EA-5CF107337D75}"/>
              </a:ext>
            </a:extLst>
          </p:cNvPr>
          <p:cNvSpPr txBox="1"/>
          <p:nvPr/>
        </p:nvSpPr>
        <p:spPr>
          <a:xfrm>
            <a:off x="1144324" y="1947681"/>
            <a:ext cx="7543327" cy="3499612"/>
          </a:xfrm>
          <a:prstGeom prst="rect">
            <a:avLst/>
          </a:prstGeom>
          <a:noFill/>
        </p:spPr>
        <p:txBody>
          <a:bodyPr wrap="square" rtlCol="0">
            <a:spAutoFit/>
          </a:bodyPr>
          <a:lstStyle/>
          <a:p>
            <a:pPr defTabSz="609585">
              <a:lnSpc>
                <a:spcPct val="114000"/>
              </a:lnSpc>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Market Risks:</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Physical and transition risks may lead to sudden shifts in market expectations, supply and demand, and losses for banks and credit unions if the market value of the institution’s assets falls due to climate-related pricing shocks. </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Solutions: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Financial institutions can consider the effect of climate change risk drivers on their current and future investments. This evaluation could determine whether and how these risks could lead to potential shifts in supply and demand for financial instruments that could lead to a negative impact on their values.</a:t>
            </a:r>
          </a:p>
          <a:p>
            <a:pPr marL="285750" indent="-285750" defTabSz="609585">
              <a:lnSpc>
                <a:spcPct val="114000"/>
              </a:lnSpc>
              <a:spcAft>
                <a:spcPts val="12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Climate change risk modeling at the financial institution can help understand this risk.</a:t>
            </a:r>
          </a:p>
        </p:txBody>
      </p:sp>
      <p:sp>
        <p:nvSpPr>
          <p:cNvPr id="11" name="TextBox 2">
            <a:extLst>
              <a:ext uri="{FF2B5EF4-FFF2-40B4-BE49-F238E27FC236}">
                <a16:creationId xmlns:a16="http://schemas.microsoft.com/office/drawing/2014/main" id="{87624D52-5832-67BD-0118-4CF7CF0F8B98}"/>
              </a:ext>
            </a:extLst>
          </p:cNvPr>
          <p:cNvSpPr txBox="1"/>
          <p:nvPr/>
        </p:nvSpPr>
        <p:spPr>
          <a:xfrm>
            <a:off x="648413" y="48183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331023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35F7C728-1D1C-0977-E5C9-887B7AE43E83}"/>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7020C4DD-9F6C-65D4-2867-B7941F343F4C}"/>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DA3EF0F8-1D12-6FA5-B63D-2053AD464637}"/>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68E4A2D6-67E6-811A-9B8C-C37353570272}"/>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2D98750-5FEB-FD03-FA21-E15932C55612}"/>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1EA66E02-2B65-B241-6C0B-0ACF2CA0744C}"/>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EB1D3DDA-981D-5E71-7D28-59EF935CCEED}"/>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6707A850-CD7F-0DF2-6B3B-C2FB1017B6A9}"/>
              </a:ext>
            </a:extLst>
          </p:cNvPr>
          <p:cNvSpPr txBox="1"/>
          <p:nvPr/>
        </p:nvSpPr>
        <p:spPr>
          <a:xfrm>
            <a:off x="1144324" y="1947681"/>
            <a:ext cx="7820772" cy="4061048"/>
          </a:xfrm>
          <a:prstGeom prst="rect">
            <a:avLst/>
          </a:prstGeom>
          <a:noFill/>
        </p:spPr>
        <p:txBody>
          <a:bodyPr wrap="square" rtlCol="0">
            <a:spAutoFit/>
          </a:bodyPr>
          <a:lstStyle/>
          <a:p>
            <a:pPr defTabSz="609585">
              <a:lnSpc>
                <a:spcPct val="114000"/>
              </a:lnSpc>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Operating Risks:</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Severe weather events or chronic climate changes may cause business disruptions to financial institutions, their consumers/members, and third-party providers. </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Solutions: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Operational Resiliency: Financial institutions should ensure that their governance structures and risk management processes are adequate to preserve and strengthen their operational resiliency on an ongoing basis, commensurate with their size, complexity, geographic distribution, business lines, concentrations, investment strategies, and strategic planning.</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Business continuity planning should be an ongoing process that is reviewed and discussed frequently. As new challenges develop, equipment becomes outdated, and employee changes occur the plan must be current and ready to be implemented. </a:t>
            </a:r>
          </a:p>
        </p:txBody>
      </p:sp>
      <p:sp>
        <p:nvSpPr>
          <p:cNvPr id="11" name="TextBox 2">
            <a:extLst>
              <a:ext uri="{FF2B5EF4-FFF2-40B4-BE49-F238E27FC236}">
                <a16:creationId xmlns:a16="http://schemas.microsoft.com/office/drawing/2014/main" id="{4277F82F-2163-98DF-97A0-0704D1768A21}"/>
              </a:ext>
            </a:extLst>
          </p:cNvPr>
          <p:cNvSpPr txBox="1"/>
          <p:nvPr/>
        </p:nvSpPr>
        <p:spPr>
          <a:xfrm>
            <a:off x="648413" y="48183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22638340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BB0D3735-94B2-6A96-8238-1F8689EF19FE}"/>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00CC3FB4-AB43-24E9-A46C-BED11F163C2E}"/>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2C567E92-C367-4161-244C-EB3ED176E9BB}"/>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F02E41D1-6811-C1C5-39A6-450010E1E41F}"/>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58D6CB0-43F1-3208-3C72-43D5F27E0990}"/>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68D232FC-BA6D-F863-6745-0C21526BA4B8}"/>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7F56225F-9E2F-7DD7-6134-97706E158F91}"/>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7C4A2A49-6B5F-D1E5-7218-9D6B84EDECD0}"/>
              </a:ext>
            </a:extLst>
          </p:cNvPr>
          <p:cNvSpPr txBox="1"/>
          <p:nvPr/>
        </p:nvSpPr>
        <p:spPr>
          <a:xfrm>
            <a:off x="1144324" y="1947681"/>
            <a:ext cx="7900158" cy="4214936"/>
          </a:xfrm>
          <a:prstGeom prst="rect">
            <a:avLst/>
          </a:prstGeom>
          <a:noFill/>
        </p:spPr>
        <p:txBody>
          <a:bodyPr wrap="square" rtlCol="0">
            <a:spAutoFit/>
          </a:bodyPr>
          <a:lstStyle/>
          <a:p>
            <a:pPr defTabSz="609585">
              <a:lnSpc>
                <a:spcPct val="114000"/>
              </a:lnSpc>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Insurance Risks:</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Due to the increase in insurance losses from severe climate- and weather-related events, many insurance policies have become more expensive or not available which is causing financial institutions to deal with lapses in coverage that can affect collateral concerns along with a possible future increase in collections or foreclosures due to the inability to repay residential and commercial real estate loans. </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Solutions: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Consider the impacts of premium increases or lack of coverage availability in climate scenario analysis and credit risk assessments for residential and commercial real estate loan portfolios.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Monitor force-placed policies as it could be an indicator of future issues.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Ensure loan administration departments have clear procedures to detect insurance lapses to help protect collateral and reduce losses.</a:t>
            </a:r>
          </a:p>
        </p:txBody>
      </p:sp>
      <p:sp>
        <p:nvSpPr>
          <p:cNvPr id="11" name="TextBox 2">
            <a:extLst>
              <a:ext uri="{FF2B5EF4-FFF2-40B4-BE49-F238E27FC236}">
                <a16:creationId xmlns:a16="http://schemas.microsoft.com/office/drawing/2014/main" id="{50A77F5C-8703-8ECD-0B6E-655E1A2856CB}"/>
              </a:ext>
            </a:extLst>
          </p:cNvPr>
          <p:cNvSpPr txBox="1"/>
          <p:nvPr/>
        </p:nvSpPr>
        <p:spPr>
          <a:xfrm>
            <a:off x="648413" y="48183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2553476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0829442B-4612-946B-74D6-F7A5A00E8948}"/>
            </a:ext>
          </a:extLst>
        </p:cNvPr>
        <p:cNvGrpSpPr/>
        <p:nvPr/>
      </p:nvGrpSpPr>
      <p:grpSpPr>
        <a:xfrm>
          <a:off x="0" y="0"/>
          <a:ext cx="0" cy="0"/>
          <a:chOff x="0" y="0"/>
          <a:chExt cx="0" cy="0"/>
        </a:xfrm>
      </p:grpSpPr>
      <p:pic>
        <p:nvPicPr>
          <p:cNvPr id="2" name="Google Shape;449;p28" descr="Chart, bar chart&#10;&#10;Description automatically generated">
            <a:extLst>
              <a:ext uri="{FF2B5EF4-FFF2-40B4-BE49-F238E27FC236}">
                <a16:creationId xmlns:a16="http://schemas.microsoft.com/office/drawing/2014/main" id="{3CE10E21-6E95-5B81-B65C-937D7EF77912}"/>
              </a:ext>
            </a:extLst>
          </p:cNvPr>
          <p:cNvPicPr preferRelativeResize="0"/>
          <p:nvPr/>
        </p:nvPicPr>
        <p:blipFill rotWithShape="1">
          <a:blip r:embed="rId3">
            <a:alphaModFix/>
          </a:blip>
          <a:srcRect/>
          <a:stretch/>
        </p:blipFill>
        <p:spPr>
          <a:xfrm>
            <a:off x="1017942" y="1073429"/>
            <a:ext cx="7788491" cy="4921372"/>
          </a:xfrm>
          <a:prstGeom prst="rect">
            <a:avLst/>
          </a:prstGeom>
          <a:noFill/>
          <a:ln>
            <a:noFill/>
          </a:ln>
        </p:spPr>
      </p:pic>
      <p:sp>
        <p:nvSpPr>
          <p:cNvPr id="313" name="Google Shape;313;p18">
            <a:extLst>
              <a:ext uri="{FF2B5EF4-FFF2-40B4-BE49-F238E27FC236}">
                <a16:creationId xmlns:a16="http://schemas.microsoft.com/office/drawing/2014/main" id="{ADD9DAB7-34A0-88B1-2C8A-B57EA3A31C4D}"/>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23B00CD7-020C-C592-9AFC-69C316ACE8CB}"/>
              </a:ext>
            </a:extLst>
          </p:cNvPr>
          <p:cNvPicPr preferRelativeResize="0"/>
          <p:nvPr/>
        </p:nvPicPr>
        <p:blipFill rotWithShape="1">
          <a:blip r:embed="rId4">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89BBD15C-78E7-54AC-5266-26FB27F95C6C}"/>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0EA50CF-E367-903F-EBF5-1B908DBB9992}"/>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51D486F1-6C4C-8DCE-8AB5-CF04B4D3BF70}"/>
              </a:ext>
            </a:extLst>
          </p:cNvPr>
          <p:cNvPicPr>
            <a:picLocks noGrp="1" noRot="1" noChangeAspect="1" noMove="1" noResize="1" noEditPoints="1" noAdjustHandles="1" noChangeArrowheads="1" noChangeShapeType="1" noCrop="1"/>
          </p:cNvPicPr>
          <p:nvPr/>
        </p:nvPicPr>
        <p:blipFill>
          <a:blip r:embed="rId6">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F51A26FF-FECF-5D76-C36D-7D0911FF14DE}"/>
              </a:ext>
            </a:extLst>
          </p:cNvPr>
          <p:cNvPicPr>
            <a:picLocks noGrp="1" noRot="1" noChangeAspect="1" noMove="1" noResize="1" noEditPoints="1" noAdjustHandles="1" noChangeArrowheads="1" noChangeShapeType="1" noCrop="1"/>
          </p:cNvPicPr>
          <p:nvPr/>
        </p:nvPicPr>
        <p:blipFill>
          <a:blip r:embed="rId7"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1" name="TextBox 2">
            <a:extLst>
              <a:ext uri="{FF2B5EF4-FFF2-40B4-BE49-F238E27FC236}">
                <a16:creationId xmlns:a16="http://schemas.microsoft.com/office/drawing/2014/main" id="{F2002A7D-9C88-14AD-0FC0-C8DFA7687318}"/>
              </a:ext>
            </a:extLst>
          </p:cNvPr>
          <p:cNvSpPr txBox="1"/>
          <p:nvPr/>
        </p:nvSpPr>
        <p:spPr>
          <a:xfrm>
            <a:off x="648412" y="372861"/>
            <a:ext cx="8640911" cy="492443"/>
          </a:xfrm>
          <a:prstGeom prst="rect">
            <a:avLst/>
          </a:prstGeom>
        </p:spPr>
        <p:txBody>
          <a:bodyPr wrap="square" lIns="0" tIns="0" rIns="0" bIns="0" rtlCol="0" anchor="ctr">
            <a:spAutoFit/>
          </a:bodyPr>
          <a:lstStyle/>
          <a:p>
            <a:pPr>
              <a:spcBef>
                <a:spcPct val="0"/>
              </a:spcBef>
            </a:pPr>
            <a:r>
              <a:rPr lang="en-US" sz="32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208031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EC656603-90FF-E0E0-3EDB-C9D674E021E4}"/>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C003D0FE-75F4-1F87-F201-149256C7DD94}"/>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048E7711-F739-3547-82AB-74E780EA55B1}"/>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686AA8D6-28BC-01FC-F8EF-EDBE4AF98CBB}"/>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FDBD020D-2B3A-FDBD-326E-7D295B3036F3}"/>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CB7CE633-5BEE-767E-2B2C-AFCDA2DA4E52}"/>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43A5634B-7F82-C893-54F6-27A178E63786}"/>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69711B61-573F-2608-27A4-E7B219414361}"/>
              </a:ext>
            </a:extLst>
          </p:cNvPr>
          <p:cNvSpPr txBox="1"/>
          <p:nvPr/>
        </p:nvSpPr>
        <p:spPr>
          <a:xfrm>
            <a:off x="1144324" y="1947681"/>
            <a:ext cx="6382911" cy="1226811"/>
          </a:xfrm>
          <a:prstGeom prst="rect">
            <a:avLst/>
          </a:prstGeom>
          <a:noFill/>
        </p:spPr>
        <p:txBody>
          <a:bodyPr wrap="square" rtlCol="0">
            <a:spAutoFit/>
          </a:bodyPr>
          <a:lstStyle/>
          <a:p>
            <a:pPr defTabSz="609585">
              <a:lnSpc>
                <a:spcPct val="114000"/>
              </a:lnSpc>
              <a:defRPr/>
            </a:pPr>
            <a:r>
              <a:rPr lang="en-US" sz="1800" b="1" dirty="0">
                <a:solidFill>
                  <a:prstClr val="black"/>
                </a:solidFill>
                <a:latin typeface="Arial" panose="020B0604020202020204" pitchFamily="34" charset="0"/>
                <a:ea typeface="Helveticish Bold" panose="020B0604020202020204" charset="0"/>
                <a:cs typeface="Arial" panose="020B0604020202020204" pitchFamily="34" charset="0"/>
              </a:rPr>
              <a:t>Monitoring:</a:t>
            </a:r>
          </a:p>
          <a:p>
            <a:pPr defTabSz="609585">
              <a:lnSpc>
                <a:spcPct val="114000"/>
              </a:lnSpc>
              <a:spcAft>
                <a:spcPts val="600"/>
              </a:spcAft>
              <a:defRPr/>
            </a:pPr>
            <a:r>
              <a:rPr lang="en-US" sz="1600" dirty="0">
                <a:solidFill>
                  <a:prstClr val="black"/>
                </a:solidFill>
                <a:latin typeface="Arial" panose="020B0604020202020204" pitchFamily="34" charset="0"/>
                <a:ea typeface="Helveticish Bold" panose="020B0604020202020204" charset="0"/>
                <a:cs typeface="Arial" panose="020B0604020202020204" pitchFamily="34" charset="0"/>
              </a:rPr>
              <a:t>Regular monitoring mechanisms should track evolving climate-related exposures, especially with third parties, supply chains, and vulnerable geographic regions. </a:t>
            </a:r>
          </a:p>
        </p:txBody>
      </p:sp>
      <p:sp>
        <p:nvSpPr>
          <p:cNvPr id="11" name="TextBox 2">
            <a:extLst>
              <a:ext uri="{FF2B5EF4-FFF2-40B4-BE49-F238E27FC236}">
                <a16:creationId xmlns:a16="http://schemas.microsoft.com/office/drawing/2014/main" id="{A85B75A2-5D03-1B14-539B-5EF62BF19654}"/>
              </a:ext>
            </a:extLst>
          </p:cNvPr>
          <p:cNvSpPr txBox="1"/>
          <p:nvPr/>
        </p:nvSpPr>
        <p:spPr>
          <a:xfrm>
            <a:off x="648413" y="481831"/>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1693513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1FDF02B6-2B5F-8EB0-AEA5-31005667E87F}"/>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6CC2EA64-8846-9681-5EAF-AEC02D4AFB64}"/>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81DA6DF0-996D-1735-ACD8-7539329291AD}"/>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F32A5397-8D1D-06E2-B700-399F93BBC9B9}"/>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03401F79-0AC8-AA62-5569-3F54BC1A6AAA}"/>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AD705410-A96F-082F-5148-3C52BCB3745F}"/>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C7E08966-1CAE-C6FA-10A8-CCDE55FF607C}"/>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F87DE985-9C64-6B8E-EDE3-BF9DF577F6D5}"/>
              </a:ext>
            </a:extLst>
          </p:cNvPr>
          <p:cNvSpPr txBox="1"/>
          <p:nvPr/>
        </p:nvSpPr>
        <p:spPr>
          <a:xfrm>
            <a:off x="1144324" y="1821787"/>
            <a:ext cx="7820772" cy="4250010"/>
          </a:xfrm>
          <a:prstGeom prst="rect">
            <a:avLst/>
          </a:prstGeom>
          <a:noFill/>
        </p:spPr>
        <p:txBody>
          <a:bodyPr wrap="square" rtlCol="0">
            <a:spAutoFit/>
          </a:bodyPr>
          <a:lstStyle/>
          <a:p>
            <a:pPr defTabSz="609585">
              <a:lnSpc>
                <a:spcPct val="114000"/>
              </a:lnSpc>
              <a:spcAft>
                <a:spcPts val="6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Climate-Related Metrics</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Establishing Metrics: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Institutions can develop metrics to track climate exposure accurately. Examples include monitoring the percentage of assets in flood zones or properties affected by natural disasters.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Metrics should be reliable, objective, and adaptable to different time frames (historical, current, and future projections).</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Data Strategy:</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Enhance data collection on property details (e.g., location, type, age) to improve exposure analysis and loss estimation. This also includes tracking insurance coverage.</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Data Gaps: Identify and address any limitations in climate data. Use interim best-available metrics and update processes as new data becomes accessible.</a:t>
            </a:r>
          </a:p>
        </p:txBody>
      </p:sp>
      <p:sp>
        <p:nvSpPr>
          <p:cNvPr id="11" name="TextBox 2">
            <a:extLst>
              <a:ext uri="{FF2B5EF4-FFF2-40B4-BE49-F238E27FC236}">
                <a16:creationId xmlns:a16="http://schemas.microsoft.com/office/drawing/2014/main" id="{15F4B55B-76E3-16EA-BC62-81838A4FE083}"/>
              </a:ext>
            </a:extLst>
          </p:cNvPr>
          <p:cNvSpPr txBox="1"/>
          <p:nvPr/>
        </p:nvSpPr>
        <p:spPr>
          <a:xfrm>
            <a:off x="648413" y="355937"/>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321801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p:nvPr/>
        </p:nvSpPr>
        <p:spPr>
          <a:xfrm>
            <a:off x="1144325" y="1421311"/>
            <a:ext cx="7068300" cy="312081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4000"/>
              </a:lnSpc>
              <a:spcBef>
                <a:spcPts val="0"/>
              </a:spcBef>
              <a:spcAft>
                <a:spcPts val="0"/>
              </a:spcAft>
              <a:buClr>
                <a:schemeClr val="dk1"/>
              </a:buClr>
              <a:buSzPts val="2000"/>
              <a:buFont typeface="Noto Sans Symbols"/>
              <a:buChar char="✔"/>
            </a:pPr>
            <a:r>
              <a:rPr lang="en-US" sz="2000" dirty="0">
                <a:solidFill>
                  <a:schemeClr val="dk1"/>
                </a:solidFill>
                <a:latin typeface="Arial"/>
                <a:ea typeface="Arial"/>
                <a:cs typeface="Arial"/>
                <a:sym typeface="Arial"/>
              </a:rPr>
              <a:t>State and National Climate-Related Risk Concepts</a:t>
            </a:r>
            <a:endParaRPr sz="2000" dirty="0"/>
          </a:p>
          <a:p>
            <a:pPr marL="285750" marR="0" lvl="0" indent="-285750" algn="l" rtl="0">
              <a:lnSpc>
                <a:spcPct val="114000"/>
              </a:lnSpc>
              <a:spcBef>
                <a:spcPts val="1800"/>
              </a:spcBef>
              <a:spcAft>
                <a:spcPts val="0"/>
              </a:spcAft>
              <a:buClr>
                <a:schemeClr val="dk1"/>
              </a:buClr>
              <a:buSzPts val="2000"/>
              <a:buFont typeface="Noto Sans Symbols"/>
              <a:buChar char="✔"/>
            </a:pPr>
            <a:r>
              <a:rPr lang="en-US" sz="2000" dirty="0">
                <a:solidFill>
                  <a:schemeClr val="dk1"/>
                </a:solidFill>
                <a:latin typeface="Arial"/>
                <a:ea typeface="Arial"/>
                <a:cs typeface="Arial"/>
                <a:sym typeface="Arial"/>
              </a:rPr>
              <a:t>Update of Federal and State Action </a:t>
            </a:r>
            <a:endParaRPr sz="2000" dirty="0"/>
          </a:p>
          <a:p>
            <a:pPr marL="342900" marR="0" lvl="0" indent="-342900" algn="l" rtl="0">
              <a:lnSpc>
                <a:spcPct val="114000"/>
              </a:lnSpc>
              <a:spcBef>
                <a:spcPts val="1800"/>
              </a:spcBef>
              <a:spcAft>
                <a:spcPts val="0"/>
              </a:spcAft>
              <a:buClr>
                <a:schemeClr val="dk1"/>
              </a:buClr>
              <a:buSzPts val="2000"/>
              <a:buFont typeface="Noto Sans Symbols"/>
              <a:buChar char="✔"/>
            </a:pPr>
            <a:r>
              <a:rPr lang="en-US" sz="2000" dirty="0">
                <a:solidFill>
                  <a:schemeClr val="dk1"/>
                </a:solidFill>
                <a:latin typeface="Arial"/>
                <a:ea typeface="Arial"/>
                <a:cs typeface="Arial"/>
                <a:sym typeface="Arial"/>
              </a:rPr>
              <a:t>Progress on Climate Change Risk Management Concepts with Maryland State-Chartered Banks and Credit Unions</a:t>
            </a:r>
            <a:endParaRPr sz="2000" dirty="0">
              <a:solidFill>
                <a:schemeClr val="dk1"/>
              </a:solidFill>
              <a:latin typeface="Arial"/>
              <a:ea typeface="Arial"/>
              <a:cs typeface="Arial"/>
              <a:sym typeface="Arial"/>
            </a:endParaRPr>
          </a:p>
          <a:p>
            <a:pPr marL="285750" marR="0" lvl="0" indent="-285750" algn="l" rtl="0">
              <a:lnSpc>
                <a:spcPct val="114000"/>
              </a:lnSpc>
              <a:spcBef>
                <a:spcPts val="1800"/>
              </a:spcBef>
              <a:spcAft>
                <a:spcPts val="0"/>
              </a:spcAft>
              <a:buClr>
                <a:schemeClr val="dk1"/>
              </a:buClr>
              <a:buSzPts val="2000"/>
              <a:buFont typeface="Noto Sans Symbols"/>
              <a:buChar char="✔"/>
            </a:pPr>
            <a:r>
              <a:rPr lang="en-US" sz="2000" dirty="0">
                <a:solidFill>
                  <a:schemeClr val="dk1"/>
                </a:solidFill>
                <a:latin typeface="Arial"/>
                <a:ea typeface="Arial"/>
                <a:cs typeface="Arial"/>
                <a:sym typeface="Arial"/>
              </a:rPr>
              <a:t>Strategies to Manage Climate Change Risks</a:t>
            </a:r>
            <a:endParaRPr sz="2000" dirty="0"/>
          </a:p>
          <a:p>
            <a:pPr marL="285750" marR="0" lvl="0" indent="-285750" algn="l" rtl="0">
              <a:lnSpc>
                <a:spcPct val="114000"/>
              </a:lnSpc>
              <a:spcBef>
                <a:spcPts val="1800"/>
              </a:spcBef>
              <a:spcAft>
                <a:spcPts val="0"/>
              </a:spcAft>
              <a:buClr>
                <a:schemeClr val="dk1"/>
              </a:buClr>
              <a:buSzPts val="2000"/>
              <a:buFont typeface="Noto Sans Symbols"/>
              <a:buChar char="✔"/>
            </a:pPr>
            <a:r>
              <a:rPr lang="en-US" sz="2000" dirty="0">
                <a:solidFill>
                  <a:schemeClr val="dk1"/>
                </a:solidFill>
              </a:rPr>
              <a:t>Takeaways on Climate Change Risks</a:t>
            </a:r>
            <a:endParaRPr sz="2000" dirty="0">
              <a:solidFill>
                <a:schemeClr val="dk1"/>
              </a:solidFill>
              <a:latin typeface="Arial"/>
              <a:ea typeface="Arial"/>
              <a:cs typeface="Arial"/>
              <a:sym typeface="Arial"/>
            </a:endParaRPr>
          </a:p>
        </p:txBody>
      </p:sp>
      <p:sp>
        <p:nvSpPr>
          <p:cNvPr id="114" name="Google Shape;114;p3"/>
          <p:cNvSpPr txBox="1"/>
          <p:nvPr/>
        </p:nvSpPr>
        <p:spPr>
          <a:xfrm>
            <a:off x="648413" y="542092"/>
            <a:ext cx="7094810" cy="67710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400" dirty="0">
                <a:solidFill>
                  <a:schemeClr val="dk1"/>
                </a:solidFill>
                <a:latin typeface="Arial"/>
                <a:ea typeface="Arial"/>
                <a:cs typeface="Arial"/>
                <a:sym typeface="Arial"/>
              </a:rPr>
              <a:t>Presentation Topics</a:t>
            </a:r>
            <a:endParaRPr dirty="0"/>
          </a:p>
        </p:txBody>
      </p:sp>
      <p:sp>
        <p:nvSpPr>
          <p:cNvPr id="115" name="Google Shape;115;p3"/>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116" name="Google Shape;116;p3"/>
          <p:cNvPicPr preferRelativeResize="0"/>
          <p:nvPr/>
        </p:nvPicPr>
        <p:blipFill rotWithShape="1">
          <a:blip r:embed="rId3">
            <a:alphaModFix/>
          </a:blip>
          <a:srcRect/>
          <a:stretch/>
        </p:blipFill>
        <p:spPr>
          <a:xfrm>
            <a:off x="9268777" y="0"/>
            <a:ext cx="2923223" cy="6858000"/>
          </a:xfrm>
          <a:prstGeom prst="rect">
            <a:avLst/>
          </a:prstGeom>
          <a:noFill/>
          <a:ln>
            <a:noFill/>
          </a:ln>
        </p:spPr>
      </p:pic>
      <p:cxnSp>
        <p:nvCxnSpPr>
          <p:cNvPr id="117" name="Google Shape;117;p3"/>
          <p:cNvCxnSpPr>
            <a:cxnSpLocks noGrp="1" noRot="1" noMove="1" noResize="1" noEditPoints="1" noAdjustHandles="1" noChangeArrowheads="1" noChangeShapeType="1"/>
          </p:cNvCxnSpPr>
          <p:nvPr/>
        </p:nvCxnSpPr>
        <p:spPr>
          <a:xfrm>
            <a:off x="1263106" y="6105460"/>
            <a:ext cx="7543327" cy="0"/>
          </a:xfrm>
          <a:prstGeom prst="straightConnector1">
            <a:avLst/>
          </a:prstGeom>
          <a:noFill/>
          <a:ln w="38100" cap="rnd" cmpd="sng">
            <a:solidFill>
              <a:srgbClr val="000000"/>
            </a:solidFill>
            <a:prstDash val="solid"/>
            <a:round/>
            <a:headEnd type="none" w="sm" len="sm"/>
            <a:tailEnd type="none" w="sm" len="sm"/>
          </a:ln>
        </p:spPr>
      </p:cxnSp>
      <p:pic>
        <p:nvPicPr>
          <p:cNvPr id="118" name="Google Shape;118;p3"/>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261017" y="6165776"/>
            <a:ext cx="1545417" cy="463624"/>
          </a:xfrm>
          <a:prstGeom prst="rect">
            <a:avLst/>
          </a:prstGeom>
          <a:noFill/>
          <a:ln>
            <a:noFill/>
          </a:ln>
        </p:spPr>
      </p:pic>
      <p:pic>
        <p:nvPicPr>
          <p:cNvPr id="119" name="Google Shape;119;p3"/>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120" name="Google Shape;120;p3"/>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D648DA84-7B2D-3EEF-6909-A0B0C126891F}"/>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DFA26307-4543-2199-5A64-DE129B252BCF}"/>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9F583FDE-BDC0-7C59-F362-B0BB07334097}"/>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3C556D78-E8AB-7C1C-1CF4-7F971524E278}"/>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58608E5-5A51-6F95-400E-E0DE41EC1E0B}"/>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1E5C4D50-C58C-F11A-2A38-6DBA6CB58E79}"/>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B2B69ED9-8586-F8DE-EE2B-599C02B58FF1}"/>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0A77E4D1-92D0-DB2D-6FAB-11C098EE26DF}"/>
              </a:ext>
            </a:extLst>
          </p:cNvPr>
          <p:cNvSpPr txBox="1"/>
          <p:nvPr/>
        </p:nvSpPr>
        <p:spPr>
          <a:xfrm>
            <a:off x="1144324" y="1821787"/>
            <a:ext cx="7820772" cy="2973250"/>
          </a:xfrm>
          <a:prstGeom prst="rect">
            <a:avLst/>
          </a:prstGeom>
          <a:noFill/>
        </p:spPr>
        <p:txBody>
          <a:bodyPr wrap="square" rtlCol="0">
            <a:spAutoFit/>
          </a:bodyPr>
          <a:lstStyle/>
          <a:p>
            <a:pPr defTabSz="609585">
              <a:lnSpc>
                <a:spcPct val="114000"/>
              </a:lnSpc>
              <a:spcAft>
                <a:spcPts val="6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Climate-Related Scenario Analysis</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Purpose of Scenario Analysis:</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Scenario analysis helps banks and credit unions anticipate and prepare for the potential impacts of climate risks on financial stability by assessing both gradual and severe scenarios over various time horizons.</a:t>
            </a: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Scenario Framework Development:</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Each bank and credit union can establish a scenario analysis framework tailored to its size, complexity, and risk profile. This framework should evolve as data availability and climate-related knowledge improve.</a:t>
            </a:r>
          </a:p>
        </p:txBody>
      </p:sp>
      <p:sp>
        <p:nvSpPr>
          <p:cNvPr id="11" name="TextBox 2">
            <a:extLst>
              <a:ext uri="{FF2B5EF4-FFF2-40B4-BE49-F238E27FC236}">
                <a16:creationId xmlns:a16="http://schemas.microsoft.com/office/drawing/2014/main" id="{164735EF-8680-1D25-ACD7-8FA01E97E05E}"/>
              </a:ext>
            </a:extLst>
          </p:cNvPr>
          <p:cNvSpPr txBox="1"/>
          <p:nvPr/>
        </p:nvSpPr>
        <p:spPr>
          <a:xfrm>
            <a:off x="648413" y="355937"/>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3318278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0">
          <a:extLst>
            <a:ext uri="{FF2B5EF4-FFF2-40B4-BE49-F238E27FC236}">
              <a16:creationId xmlns:a16="http://schemas.microsoft.com/office/drawing/2014/main" id="{F9835AA8-5E57-D1D8-9538-FDC71F267002}"/>
            </a:ext>
          </a:extLst>
        </p:cNvPr>
        <p:cNvGrpSpPr/>
        <p:nvPr/>
      </p:nvGrpSpPr>
      <p:grpSpPr>
        <a:xfrm>
          <a:off x="0" y="0"/>
          <a:ext cx="0" cy="0"/>
          <a:chOff x="0" y="0"/>
          <a:chExt cx="0" cy="0"/>
        </a:xfrm>
      </p:grpSpPr>
      <p:sp>
        <p:nvSpPr>
          <p:cNvPr id="313" name="Google Shape;313;p18">
            <a:extLst>
              <a:ext uri="{FF2B5EF4-FFF2-40B4-BE49-F238E27FC236}">
                <a16:creationId xmlns:a16="http://schemas.microsoft.com/office/drawing/2014/main" id="{333935AC-5924-2DF7-FE2D-0DE08064A248}"/>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314" name="Google Shape;314;p18">
            <a:extLst>
              <a:ext uri="{FF2B5EF4-FFF2-40B4-BE49-F238E27FC236}">
                <a16:creationId xmlns:a16="http://schemas.microsoft.com/office/drawing/2014/main" id="{111CDF70-DAD1-EB85-28B2-FEDFA36D7B08}"/>
              </a:ext>
            </a:extLst>
          </p:cNvPr>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6" name="AutoShape 5">
            <a:extLst>
              <a:ext uri="{FF2B5EF4-FFF2-40B4-BE49-F238E27FC236}">
                <a16:creationId xmlns:a16="http://schemas.microsoft.com/office/drawing/2014/main" id="{95CA4E84-E7C6-25BA-A685-3B1650B84167}"/>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428BE3D8-62A0-DBE9-5D45-F166D5AE3749}"/>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8" name="Picture 7">
            <a:extLst>
              <a:ext uri="{FF2B5EF4-FFF2-40B4-BE49-F238E27FC236}">
                <a16:creationId xmlns:a16="http://schemas.microsoft.com/office/drawing/2014/main" id="{9A854D43-4360-1D48-B5D1-47712EB1FF7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9" name="Picture 8">
            <a:extLst>
              <a:ext uri="{FF2B5EF4-FFF2-40B4-BE49-F238E27FC236}">
                <a16:creationId xmlns:a16="http://schemas.microsoft.com/office/drawing/2014/main" id="{BF592361-D1E0-2906-1182-1D33F4A3A042}"/>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10" name="TextBox 9">
            <a:extLst>
              <a:ext uri="{FF2B5EF4-FFF2-40B4-BE49-F238E27FC236}">
                <a16:creationId xmlns:a16="http://schemas.microsoft.com/office/drawing/2014/main" id="{B5DD7411-DF57-DBDD-F47F-12607F41D935}"/>
              </a:ext>
            </a:extLst>
          </p:cNvPr>
          <p:cNvSpPr txBox="1"/>
          <p:nvPr/>
        </p:nvSpPr>
        <p:spPr>
          <a:xfrm>
            <a:off x="1144324" y="1821787"/>
            <a:ext cx="7290685" cy="2685735"/>
          </a:xfrm>
          <a:prstGeom prst="rect">
            <a:avLst/>
          </a:prstGeom>
          <a:noFill/>
        </p:spPr>
        <p:txBody>
          <a:bodyPr wrap="square" rtlCol="0">
            <a:spAutoFit/>
          </a:bodyPr>
          <a:lstStyle/>
          <a:p>
            <a:pPr defTabSz="609585">
              <a:lnSpc>
                <a:spcPct val="114000"/>
              </a:lnSpc>
              <a:spcAft>
                <a:spcPts val="600"/>
              </a:spcAft>
              <a:defRPr/>
            </a:pP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Reporting and Communication Processes for </a:t>
            </a:r>
            <a:b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br>
            <a:r>
              <a:rPr lang="en-US" sz="2000" b="1" dirty="0">
                <a:solidFill>
                  <a:prstClr val="black"/>
                </a:solidFill>
                <a:latin typeface="Arial" panose="020B0604020202020204" pitchFamily="34" charset="0"/>
                <a:ea typeface="Helveticish Bold" panose="020B0604020202020204" charset="0"/>
                <a:cs typeface="Arial" panose="020B0604020202020204" pitchFamily="34" charset="0"/>
              </a:rPr>
              <a:t>Climate Risks</a:t>
            </a:r>
            <a:endParaRPr lang="en-US" sz="1600" b="1" dirty="0">
              <a:solidFill>
                <a:prstClr val="black"/>
              </a:solidFill>
              <a:latin typeface="Arial" panose="020B0604020202020204" pitchFamily="34" charset="0"/>
              <a:ea typeface="Helveticish Bold" panose="020B0604020202020204" charset="0"/>
              <a:cs typeface="Arial" panose="020B0604020202020204" pitchFamily="34" charset="0"/>
            </a:endParaRPr>
          </a:p>
          <a:p>
            <a:pPr defTabSz="609585">
              <a:lnSpc>
                <a:spcPct val="114000"/>
              </a:lnSpc>
              <a:spcAft>
                <a:spcPts val="600"/>
              </a:spcAft>
              <a:defRPr/>
            </a:pPr>
            <a:r>
              <a:rPr lang="en-US" sz="1600" b="1" dirty="0">
                <a:solidFill>
                  <a:prstClr val="black"/>
                </a:solidFill>
                <a:latin typeface="Arial" panose="020B0604020202020204" pitchFamily="34" charset="0"/>
                <a:ea typeface="Helveticish Bold" panose="020B0604020202020204" charset="0"/>
                <a:cs typeface="Arial" panose="020B0604020202020204" pitchFamily="34" charset="0"/>
              </a:rPr>
              <a:t>Internal Reporting:</a:t>
            </a:r>
            <a:endParaRPr lang="en-US" sz="1600" dirty="0">
              <a:solidFill>
                <a:prstClr val="black"/>
              </a:solidFill>
              <a:latin typeface="Arial" panose="020B0604020202020204" pitchFamily="34" charset="0"/>
              <a:ea typeface="Helveticish Bold" panose="020B0604020202020204" charset="0"/>
              <a:cs typeface="Arial" panose="020B0604020202020204" pitchFamily="34" charset="0"/>
            </a:endParaRP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Establish reporting processes that communicate climate-related risk exposures to relevant stakeholders within the organization, from management to the Board.</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Regular updates should cover scenario analysis results and any uncertainties, such as data gaps and evolving assumptions.</a:t>
            </a:r>
          </a:p>
        </p:txBody>
      </p:sp>
      <p:sp>
        <p:nvSpPr>
          <p:cNvPr id="11" name="TextBox 2">
            <a:extLst>
              <a:ext uri="{FF2B5EF4-FFF2-40B4-BE49-F238E27FC236}">
                <a16:creationId xmlns:a16="http://schemas.microsoft.com/office/drawing/2014/main" id="{E48F8DF0-3D70-1C43-2A60-62BDB249D1F7}"/>
              </a:ext>
            </a:extLst>
          </p:cNvPr>
          <p:cNvSpPr txBox="1"/>
          <p:nvPr/>
        </p:nvSpPr>
        <p:spPr>
          <a:xfrm>
            <a:off x="648413" y="355937"/>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Strategies to Manage Climate Change Risks</a:t>
            </a:r>
          </a:p>
        </p:txBody>
      </p:sp>
    </p:spTree>
    <p:extLst>
      <p:ext uri="{BB962C8B-B14F-4D97-AF65-F5344CB8AC3E}">
        <p14:creationId xmlns:p14="http://schemas.microsoft.com/office/powerpoint/2010/main" val="24221217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8" name="Google Shape;508;p34"/>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509" name="Google Shape;509;p34"/>
          <p:cNvPicPr preferRelativeResize="0"/>
          <p:nvPr/>
        </p:nvPicPr>
        <p:blipFill rotWithShape="1">
          <a:blip r:embed="rId3">
            <a:alphaModFix/>
          </a:blip>
          <a:srcRect l="20583" r="22537"/>
          <a:stretch/>
        </p:blipFill>
        <p:spPr>
          <a:xfrm>
            <a:off x="9289324" y="0"/>
            <a:ext cx="2923223" cy="6858594"/>
          </a:xfrm>
          <a:prstGeom prst="rect">
            <a:avLst/>
          </a:prstGeom>
          <a:noFill/>
          <a:ln>
            <a:noFill/>
          </a:ln>
        </p:spPr>
      </p:pic>
      <p:sp>
        <p:nvSpPr>
          <p:cNvPr id="2" name="AutoShape 5">
            <a:extLst>
              <a:ext uri="{FF2B5EF4-FFF2-40B4-BE49-F238E27FC236}">
                <a16:creationId xmlns:a16="http://schemas.microsoft.com/office/drawing/2014/main" id="{6339F0A8-A240-05AD-A519-1C485799CF44}"/>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B8150F5-2E25-987B-5F5B-333D7FC6A8D2}"/>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4" name="Picture 3">
            <a:extLst>
              <a:ext uri="{FF2B5EF4-FFF2-40B4-BE49-F238E27FC236}">
                <a16:creationId xmlns:a16="http://schemas.microsoft.com/office/drawing/2014/main" id="{82034734-81DF-C549-414E-F3F7A3EBD73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5" name="Picture 4">
            <a:extLst>
              <a:ext uri="{FF2B5EF4-FFF2-40B4-BE49-F238E27FC236}">
                <a16:creationId xmlns:a16="http://schemas.microsoft.com/office/drawing/2014/main" id="{F89D4AFA-3288-466C-9301-4DA3C9F08E2C}"/>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8" name="TextBox 7">
            <a:extLst>
              <a:ext uri="{FF2B5EF4-FFF2-40B4-BE49-F238E27FC236}">
                <a16:creationId xmlns:a16="http://schemas.microsoft.com/office/drawing/2014/main" id="{CD2A62EE-3465-A1ED-4D64-96AE95682761}"/>
              </a:ext>
            </a:extLst>
          </p:cNvPr>
          <p:cNvSpPr txBox="1"/>
          <p:nvPr/>
        </p:nvSpPr>
        <p:spPr>
          <a:xfrm>
            <a:off x="841513" y="1334224"/>
            <a:ext cx="8223516" cy="4594656"/>
          </a:xfrm>
          <a:prstGeom prst="rect">
            <a:avLst/>
          </a:prstGeom>
          <a:noFill/>
        </p:spPr>
        <p:txBody>
          <a:bodyPr wrap="square" rtlCol="0">
            <a:spAutoFit/>
          </a:bodyPr>
          <a:lstStyle/>
          <a:p>
            <a:pPr marL="285750" indent="-285750" defTabSz="609585">
              <a:lnSpc>
                <a:spcPct val="114000"/>
              </a:lnSpc>
              <a:spcAft>
                <a:spcPts val="900"/>
              </a:spcAft>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Exam ratings are not influenced by an institution’s climate-related actions.</a:t>
            </a:r>
          </a:p>
          <a:p>
            <a:pPr marL="285750" indent="-285750" defTabSz="609585">
              <a:lnSpc>
                <a:spcPct val="114000"/>
              </a:lnSpc>
              <a:spcAft>
                <a:spcPts val="900"/>
              </a:spcAft>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OFR believes it is important to continue providing guidance and engaging in dialogue to help Maryland state-chartered banks and credit unions continue their efforts to recognize and mitigate climate risk.</a:t>
            </a:r>
          </a:p>
          <a:p>
            <a:pPr marL="285750" indent="-285750" defTabSz="609585">
              <a:lnSpc>
                <a:spcPct val="114000"/>
              </a:lnSpc>
              <a:spcAft>
                <a:spcPts val="900"/>
              </a:spcAft>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OFR is encouraged by the results of the questionnaire and appreciates the efforts of Maryland state-chartered banks and credit unions to start on a path of enhancing their efforts to manage climate change risks. </a:t>
            </a:r>
          </a:p>
          <a:p>
            <a:pPr marL="285750" indent="-285750" defTabSz="609585">
              <a:lnSpc>
                <a:spcPct val="114000"/>
              </a:lnSpc>
              <a:spcAft>
                <a:spcPts val="900"/>
              </a:spcAft>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Continue to be vigilant and prepared for the potential of increased climate-related events in the future. </a:t>
            </a:r>
          </a:p>
          <a:p>
            <a:pPr marL="285750" indent="-285750" defTabSz="609585">
              <a:lnSpc>
                <a:spcPct val="114000"/>
              </a:lnSpc>
              <a:spcAft>
                <a:spcPts val="900"/>
              </a:spcAft>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OFR will continue to work with our federal counterparts to discuss opportunities to develop educational information to help banks and credit unions recognize and mitigate these risks.</a:t>
            </a:r>
          </a:p>
          <a:p>
            <a:pPr marL="285750" indent="-285750" defTabSz="609585">
              <a:lnSpc>
                <a:spcPct val="114000"/>
              </a:lnSpc>
              <a:spcAft>
                <a:spcPts val="900"/>
              </a:spcAft>
              <a:buFont typeface="Wingdings" panose="05000000000000000000" pitchFamily="2" charset="2"/>
              <a:buChar char="§"/>
              <a:defRPr/>
            </a:pPr>
            <a:r>
              <a:rPr lang="en-US" sz="1500" dirty="0">
                <a:solidFill>
                  <a:prstClr val="black"/>
                </a:solidFill>
                <a:latin typeface="Arial" panose="020B0604020202020204" pitchFamily="34" charset="0"/>
                <a:cs typeface="Arial" panose="020B0604020202020204" pitchFamily="34" charset="0"/>
              </a:rPr>
              <a:t>Consider strategically enhancing the scope of climate change risk review at your institution. Climate change risk is more than just an operational risk and business continuity issue. Take a holistic approach to review your institution for all the risks discussed in this presentation.</a:t>
            </a:r>
          </a:p>
        </p:txBody>
      </p:sp>
      <p:sp>
        <p:nvSpPr>
          <p:cNvPr id="9" name="TextBox 2">
            <a:extLst>
              <a:ext uri="{FF2B5EF4-FFF2-40B4-BE49-F238E27FC236}">
                <a16:creationId xmlns:a16="http://schemas.microsoft.com/office/drawing/2014/main" id="{C615EF7E-4759-74DA-EE29-8233271D34AF}"/>
              </a:ext>
            </a:extLst>
          </p:cNvPr>
          <p:cNvSpPr txBox="1"/>
          <p:nvPr/>
        </p:nvSpPr>
        <p:spPr>
          <a:xfrm>
            <a:off x="648413" y="603647"/>
            <a:ext cx="7826352" cy="553998"/>
          </a:xfrm>
          <a:prstGeom prst="rect">
            <a:avLst/>
          </a:prstGeom>
        </p:spPr>
        <p:txBody>
          <a:bodyPr wrap="square" lIns="0" tIns="0" rIns="0" bIns="0" rtlCol="0" anchor="ctr">
            <a:spAutoFit/>
          </a:bodyPr>
          <a:lstStyle/>
          <a:p>
            <a:pPr>
              <a:spcBef>
                <a:spcPct val="0"/>
              </a:spcBef>
            </a:pPr>
            <a:r>
              <a:rPr lang="en-US" sz="3600" dirty="0">
                <a:latin typeface="Arial" panose="020B0604020202020204" pitchFamily="34" charset="0"/>
                <a:ea typeface="Helveticish Bold" panose="020B0604020202020204" charset="0"/>
                <a:cs typeface="Arial" panose="020B0604020202020204" pitchFamily="34" charset="0"/>
              </a:rPr>
              <a:t>Takeaways on Climate Change Risks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5"/>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pic>
        <p:nvPicPr>
          <p:cNvPr id="527" name="Google Shape;527;p35"/>
          <p:cNvPicPr preferRelativeResize="0"/>
          <p:nvPr/>
        </p:nvPicPr>
        <p:blipFill rotWithShape="1">
          <a:blip r:embed="rId3">
            <a:alphaModFix/>
          </a:blip>
          <a:srcRect/>
          <a:stretch/>
        </p:blipFill>
        <p:spPr>
          <a:xfrm>
            <a:off x="9268777" y="1587"/>
            <a:ext cx="2923213" cy="6854823"/>
          </a:xfrm>
          <a:prstGeom prst="rect">
            <a:avLst/>
          </a:prstGeom>
          <a:noFill/>
          <a:ln>
            <a:noFill/>
          </a:ln>
        </p:spPr>
      </p:pic>
      <p:sp>
        <p:nvSpPr>
          <p:cNvPr id="2" name="AutoShape 5">
            <a:extLst>
              <a:ext uri="{FF2B5EF4-FFF2-40B4-BE49-F238E27FC236}">
                <a16:creationId xmlns:a16="http://schemas.microsoft.com/office/drawing/2014/main" id="{8BD87266-0068-89B7-B20D-7FAFCFB57DC0}"/>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0F91418-0F8D-791A-9B95-0C746B279501}"/>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4" name="Picture 3">
            <a:extLst>
              <a:ext uri="{FF2B5EF4-FFF2-40B4-BE49-F238E27FC236}">
                <a16:creationId xmlns:a16="http://schemas.microsoft.com/office/drawing/2014/main" id="{256D1AA4-C846-733A-EE8C-C5534A9EF2E3}"/>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5" name="Picture 4">
            <a:extLst>
              <a:ext uri="{FF2B5EF4-FFF2-40B4-BE49-F238E27FC236}">
                <a16:creationId xmlns:a16="http://schemas.microsoft.com/office/drawing/2014/main" id="{04481CCF-3DD8-11AB-9D1B-84C8B72BB090}"/>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7" name="TextBox 2">
            <a:extLst>
              <a:ext uri="{FF2B5EF4-FFF2-40B4-BE49-F238E27FC236}">
                <a16:creationId xmlns:a16="http://schemas.microsoft.com/office/drawing/2014/main" id="{4D69F2C4-2CF7-DEE7-E7B7-516007AA31B3}"/>
              </a:ext>
            </a:extLst>
          </p:cNvPr>
          <p:cNvSpPr txBox="1"/>
          <p:nvPr/>
        </p:nvSpPr>
        <p:spPr>
          <a:xfrm>
            <a:off x="648413" y="542092"/>
            <a:ext cx="7094810" cy="677108"/>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Resources</a:t>
            </a:r>
          </a:p>
        </p:txBody>
      </p:sp>
      <p:sp>
        <p:nvSpPr>
          <p:cNvPr id="8" name="Google Shape;522;p35"/>
          <p:cNvSpPr txBox="1"/>
          <p:nvPr/>
        </p:nvSpPr>
        <p:spPr>
          <a:xfrm>
            <a:off x="1119869" y="1421311"/>
            <a:ext cx="7580451" cy="415703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00000"/>
                </a:solidFill>
                <a:latin typeface="Arial"/>
                <a:ea typeface="Arial"/>
                <a:cs typeface="Arial"/>
                <a:sym typeface="Arial"/>
              </a:rPr>
              <a:t>OFR’s Climate Change Risks and Maryland Financial Institutions presentation and self-assessment questionnaire - April 2023: </a:t>
            </a:r>
            <a:endParaRPr dirty="0"/>
          </a:p>
          <a:p>
            <a:pPr marL="0" marR="0" lvl="0" indent="0" algn="l" rtl="0">
              <a:lnSpc>
                <a:spcPct val="114000"/>
              </a:lnSpc>
              <a:spcBef>
                <a:spcPts val="1200"/>
              </a:spcBef>
              <a:spcAft>
                <a:spcPts val="0"/>
              </a:spcAft>
              <a:buNone/>
            </a:pPr>
            <a:r>
              <a:rPr lang="en-US" sz="16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https://labor.maryland.gov/finance/banks/climate-change-risks-present.pdf</a:t>
            </a:r>
            <a:endParaRPr sz="1600" dirty="0">
              <a:solidFill>
                <a:schemeClr val="dk1"/>
              </a:solidFill>
              <a:latin typeface="Arial"/>
              <a:ea typeface="Arial"/>
              <a:cs typeface="Arial"/>
              <a:sym typeface="Arial"/>
            </a:endParaRPr>
          </a:p>
          <a:p>
            <a:pPr marL="0" marR="0" lvl="0" indent="0" algn="l" rtl="0">
              <a:lnSpc>
                <a:spcPct val="114000"/>
              </a:lnSpc>
              <a:spcBef>
                <a:spcPts val="1200"/>
              </a:spcBef>
              <a:spcAft>
                <a:spcPts val="0"/>
              </a:spcAft>
              <a:buNone/>
            </a:pPr>
            <a:r>
              <a:rPr lang="en-US" sz="1600" u="sng" dirty="0">
                <a:solidFill>
                  <a:schemeClr val="dk1"/>
                </a:solidFill>
                <a:latin typeface="Arial"/>
                <a:ea typeface="Arial"/>
                <a:cs typeface="Arial"/>
                <a:sym typeface="Arial"/>
                <a:hlinkClick r:id="rId8">
                  <a:extLst>
                    <a:ext uri="{A12FA001-AC4F-418D-AE19-62706E023703}">
                      <ahyp:hlinkClr xmlns:ahyp="http://schemas.microsoft.com/office/drawing/2018/hyperlinkcolor" val="tx"/>
                    </a:ext>
                  </a:extLst>
                </a:hlinkClick>
              </a:rPr>
              <a:t>https://labor.maryland.gov/finance/banks/climate-change-self-assessment.pdf</a:t>
            </a:r>
            <a:endParaRPr sz="1600" dirty="0">
              <a:solidFill>
                <a:schemeClr val="dk1"/>
              </a:solidFill>
              <a:latin typeface="Arial"/>
              <a:ea typeface="Arial"/>
              <a:cs typeface="Arial"/>
              <a:sym typeface="Arial"/>
            </a:endParaRPr>
          </a:p>
          <a:p>
            <a:pPr marL="0" marR="0" lvl="0" indent="0" algn="l" rtl="0">
              <a:lnSpc>
                <a:spcPct val="114000"/>
              </a:lnSpc>
              <a:spcBef>
                <a:spcPts val="1800"/>
              </a:spcBef>
              <a:spcAft>
                <a:spcPts val="0"/>
              </a:spcAft>
              <a:buNone/>
            </a:pPr>
            <a:r>
              <a:rPr lang="en-US" sz="1600" b="1" dirty="0">
                <a:solidFill>
                  <a:schemeClr val="dk1"/>
                </a:solidFill>
                <a:latin typeface="Arial"/>
                <a:ea typeface="Arial"/>
                <a:cs typeface="Arial"/>
                <a:sym typeface="Arial"/>
              </a:rPr>
              <a:t>New York State’s Guidance for New York State Regulated Banking and Mortgage Organizations Relating to Management of Material Financial and Operational Risks from Climate Change:</a:t>
            </a:r>
            <a:endParaRPr dirty="0"/>
          </a:p>
          <a:p>
            <a:pPr marL="0" marR="0" lvl="0" indent="0" algn="l" rtl="0">
              <a:lnSpc>
                <a:spcPct val="114000"/>
              </a:lnSpc>
              <a:spcBef>
                <a:spcPts val="1200"/>
              </a:spcBef>
              <a:spcAft>
                <a:spcPts val="0"/>
              </a:spcAft>
              <a:buNone/>
            </a:pPr>
            <a:r>
              <a:rPr lang="en-US" sz="1600" u="sng" dirty="0">
                <a:solidFill>
                  <a:schemeClr val="dk1"/>
                </a:solidFill>
                <a:latin typeface="Arial"/>
                <a:ea typeface="Arial"/>
                <a:cs typeface="Arial"/>
                <a:sym typeface="Arial"/>
                <a:hlinkClick r:id="rId9">
                  <a:extLst>
                    <a:ext uri="{A12FA001-AC4F-418D-AE19-62706E023703}">
                      <ahyp:hlinkClr xmlns:ahyp="http://schemas.microsoft.com/office/drawing/2018/hyperlinkcolor" val="tx"/>
                    </a:ext>
                  </a:extLst>
                </a:hlinkClick>
              </a:rPr>
              <a:t>https://www.dfs.ny.gov/system/files/documents/2023/12/dfs_climate_change_guidance_banking_mortgage_orgs_202312.pdf</a:t>
            </a:r>
            <a:endParaRPr sz="1600" dirty="0">
              <a:solidFill>
                <a:schemeClr val="dk1"/>
              </a:solidFill>
              <a:latin typeface="Arial"/>
              <a:ea typeface="Arial"/>
              <a:cs typeface="Arial"/>
              <a:sym typeface="Arial"/>
            </a:endParaRPr>
          </a:p>
          <a:p>
            <a:pPr marL="0" marR="0" lvl="0" indent="0" algn="l" rtl="0">
              <a:lnSpc>
                <a:spcPct val="114000"/>
              </a:lnSpc>
              <a:spcBef>
                <a:spcPts val="1200"/>
              </a:spcBef>
              <a:spcAft>
                <a:spcPts val="0"/>
              </a:spcAft>
              <a:buNone/>
            </a:pPr>
            <a:r>
              <a:rPr lang="en-US" sz="1600" b="1" dirty="0">
                <a:solidFill>
                  <a:schemeClr val="dk1"/>
                </a:solidFill>
                <a:latin typeface="Arial"/>
                <a:ea typeface="Arial"/>
                <a:cs typeface="Arial"/>
                <a:sym typeface="Arial"/>
              </a:rPr>
              <a:t>Federal Deposit Insurance Corporation - 2024 Risk Review:</a:t>
            </a:r>
            <a:endParaRPr dirty="0"/>
          </a:p>
          <a:p>
            <a:pPr marL="0" marR="0" lvl="0" indent="0" algn="l" rtl="0">
              <a:lnSpc>
                <a:spcPct val="114000"/>
              </a:lnSpc>
              <a:spcBef>
                <a:spcPts val="1200"/>
              </a:spcBef>
              <a:spcAft>
                <a:spcPts val="0"/>
              </a:spcAft>
              <a:buNone/>
            </a:pPr>
            <a:r>
              <a:rPr lang="en-US" sz="1600" u="sng" dirty="0">
                <a:solidFill>
                  <a:schemeClr val="tx1"/>
                </a:solidFill>
                <a:latin typeface="Arial"/>
                <a:ea typeface="Arial"/>
                <a:cs typeface="Arial"/>
                <a:sym typeface="Arial"/>
                <a:hlinkClick r:id="rId10">
                  <a:extLst>
                    <a:ext uri="{A12FA001-AC4F-418D-AE19-62706E023703}">
                      <ahyp:hlinkClr xmlns:ahyp="http://schemas.microsoft.com/office/drawing/2018/hyperlinkcolor" val="tx"/>
                    </a:ext>
                  </a:extLst>
                </a:hlinkClick>
              </a:rPr>
              <a:t>https://www.fdic.gov/analysis/2024-risk-review</a:t>
            </a:r>
            <a:endParaRPr dirty="0">
              <a:solidFill>
                <a:schemeClr val="tx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36"/>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Z</a:t>
            </a:r>
            <a:endParaRPr/>
          </a:p>
        </p:txBody>
      </p:sp>
      <p:sp>
        <p:nvSpPr>
          <p:cNvPr id="534" name="Google Shape;534;p36"/>
          <p:cNvSpPr txBox="1"/>
          <p:nvPr/>
        </p:nvSpPr>
        <p:spPr>
          <a:xfrm>
            <a:off x="649224" y="539496"/>
            <a:ext cx="8022058" cy="677108"/>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r>
              <a:rPr lang="en-US" sz="4400">
                <a:solidFill>
                  <a:schemeClr val="dk1"/>
                </a:solidFill>
                <a:latin typeface="Arial"/>
                <a:ea typeface="Arial"/>
                <a:cs typeface="Arial"/>
                <a:sym typeface="Arial"/>
              </a:rPr>
              <a:t>Resources </a:t>
            </a:r>
            <a:r>
              <a:rPr lang="en-US" sz="2800">
                <a:solidFill>
                  <a:schemeClr val="dk1"/>
                </a:solidFill>
                <a:latin typeface="Arial"/>
                <a:ea typeface="Arial"/>
                <a:cs typeface="Arial"/>
                <a:sym typeface="Arial"/>
              </a:rPr>
              <a:t>(cont.)</a:t>
            </a:r>
            <a:endParaRPr/>
          </a:p>
        </p:txBody>
      </p:sp>
      <p:pic>
        <p:nvPicPr>
          <p:cNvPr id="536" name="Google Shape;536;p36"/>
          <p:cNvPicPr preferRelativeResize="0"/>
          <p:nvPr/>
        </p:nvPicPr>
        <p:blipFill rotWithShape="1">
          <a:blip r:embed="rId3">
            <a:alphaModFix/>
          </a:blip>
          <a:srcRect/>
          <a:stretch/>
        </p:blipFill>
        <p:spPr>
          <a:xfrm>
            <a:off x="9268776" y="0"/>
            <a:ext cx="2923222" cy="6858000"/>
          </a:xfrm>
          <a:prstGeom prst="rect">
            <a:avLst/>
          </a:prstGeom>
          <a:noFill/>
          <a:ln>
            <a:noFill/>
          </a:ln>
        </p:spPr>
      </p:pic>
      <p:sp>
        <p:nvSpPr>
          <p:cNvPr id="2" name="AutoShape 5">
            <a:extLst>
              <a:ext uri="{FF2B5EF4-FFF2-40B4-BE49-F238E27FC236}">
                <a16:creationId xmlns:a16="http://schemas.microsoft.com/office/drawing/2014/main" id="{4210AAD3-A2CD-EC54-F957-4A28D757F08D}"/>
              </a:ext>
            </a:extLst>
          </p:cNvPr>
          <p:cNvSpPr>
            <a:spLocks noGrp="1" noRot="1" noMove="1" noResize="1" noEditPoints="1" noAdjustHandles="1" noChangeArrowheads="1" noChangeShapeType="1"/>
          </p:cNvSpPr>
          <p:nvPr/>
        </p:nvSpPr>
        <p:spPr>
          <a:xfrm>
            <a:off x="1263106" y="6105460"/>
            <a:ext cx="7543327" cy="0"/>
          </a:xfrm>
          <a:prstGeom prst="line">
            <a:avLst/>
          </a:prstGeom>
          <a:ln w="38100" cap="rnd">
            <a:solidFill>
              <a:srgbClr val="000000"/>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7C752F0-90F7-C208-05DD-D2A2AD542BAD}"/>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7261017" y="6165776"/>
            <a:ext cx="1545417" cy="463624"/>
          </a:xfrm>
          <a:prstGeom prst="rect">
            <a:avLst/>
          </a:prstGeom>
        </p:spPr>
      </p:pic>
      <p:pic>
        <p:nvPicPr>
          <p:cNvPr id="4" name="Picture 3">
            <a:extLst>
              <a:ext uri="{FF2B5EF4-FFF2-40B4-BE49-F238E27FC236}">
                <a16:creationId xmlns:a16="http://schemas.microsoft.com/office/drawing/2014/main" id="{BBEA8154-A9B4-24FC-54B4-68C7484A0026}"/>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rcRect/>
          <a:stretch/>
        </p:blipFill>
        <p:spPr>
          <a:xfrm>
            <a:off x="1108417" y="6146976"/>
            <a:ext cx="4706231" cy="562379"/>
          </a:xfrm>
          <a:prstGeom prst="rect">
            <a:avLst/>
          </a:prstGeom>
        </p:spPr>
      </p:pic>
      <p:pic>
        <p:nvPicPr>
          <p:cNvPr id="5" name="Picture 4">
            <a:extLst>
              <a:ext uri="{FF2B5EF4-FFF2-40B4-BE49-F238E27FC236}">
                <a16:creationId xmlns:a16="http://schemas.microsoft.com/office/drawing/2014/main" id="{691E0A67-909A-951A-0203-023B65344A32}"/>
              </a:ext>
            </a:extLst>
          </p:cNvPr>
          <p:cNvPicPr>
            <a:picLocks noGrp="1" noRot="1" noChangeAspect="1" noMove="1" noResize="1" noEditPoints="1" noAdjustHandles="1" noChangeArrowheads="1" noChangeShapeType="1" noCrop="1"/>
          </p:cNvPicPr>
          <p:nvPr/>
        </p:nvPicPr>
        <p:blipFill>
          <a:blip r:embed="rId6" cstate="hqprint">
            <a:extLst>
              <a:ext uri="{28A0092B-C50C-407E-A947-70E740481C1C}">
                <a14:useLocalDpi xmlns:a14="http://schemas.microsoft.com/office/drawing/2010/main" val="0"/>
              </a:ext>
            </a:extLst>
          </a:blip>
          <a:srcRect/>
          <a:stretch/>
        </p:blipFill>
        <p:spPr>
          <a:xfrm>
            <a:off x="135902" y="5703516"/>
            <a:ext cx="1008419" cy="1005840"/>
          </a:xfrm>
          <a:prstGeom prst="rect">
            <a:avLst/>
          </a:prstGeom>
        </p:spPr>
      </p:pic>
      <p:sp>
        <p:nvSpPr>
          <p:cNvPr id="7" name="Google Shape;535;p36"/>
          <p:cNvSpPr txBox="1"/>
          <p:nvPr/>
        </p:nvSpPr>
        <p:spPr>
          <a:xfrm>
            <a:off x="1090830" y="1421310"/>
            <a:ext cx="7580451" cy="3926203"/>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r>
              <a:rPr lang="en-US" sz="1600" b="1" dirty="0">
                <a:solidFill>
                  <a:srgbClr val="000000"/>
                </a:solidFill>
                <a:latin typeface="Arial"/>
                <a:ea typeface="Arial"/>
                <a:cs typeface="Arial"/>
                <a:sym typeface="Arial"/>
              </a:rPr>
              <a:t>Office of the Comptroller of the Currency:  Semiannual Risk Perspective Spring 2024: </a:t>
            </a:r>
            <a:endParaRPr dirty="0"/>
          </a:p>
          <a:p>
            <a:pPr marL="0" marR="0" lvl="0" indent="0" algn="l" rtl="0">
              <a:lnSpc>
                <a:spcPct val="114000"/>
              </a:lnSpc>
              <a:spcBef>
                <a:spcPts val="1200"/>
              </a:spcBef>
              <a:spcAft>
                <a:spcPts val="0"/>
              </a:spcAft>
              <a:buNone/>
            </a:pPr>
            <a:r>
              <a:rPr lang="en-US" sz="1600" u="sng" dirty="0">
                <a:solidFill>
                  <a:schemeClr val="tx1"/>
                </a:solidFill>
                <a:latin typeface="Arial"/>
                <a:ea typeface="Arial"/>
                <a:cs typeface="Arial"/>
                <a:sym typeface="Arial"/>
                <a:hlinkClick r:id="rId7">
                  <a:extLst>
                    <a:ext uri="{A12FA001-AC4F-418D-AE19-62706E023703}">
                      <ahyp:hlinkClr xmlns:ahyp="http://schemas.microsoft.com/office/drawing/2018/hyperlinkcolor" val="tx"/>
                    </a:ext>
                  </a:extLst>
                </a:hlinkClick>
              </a:rPr>
              <a:t>https://www.occ.treas.gov/publications-and-resources/publications/semiannual-risk-perspective/files/semiannual-risk-perspective-spring-2024.html</a:t>
            </a:r>
            <a:endParaRPr dirty="0">
              <a:solidFill>
                <a:schemeClr val="tx1"/>
              </a:solidFill>
            </a:endParaRPr>
          </a:p>
          <a:p>
            <a:pPr marL="0" marR="0" lvl="0" indent="0" algn="l" rtl="0">
              <a:lnSpc>
                <a:spcPct val="114000"/>
              </a:lnSpc>
              <a:spcBef>
                <a:spcPts val="1200"/>
              </a:spcBef>
              <a:spcAft>
                <a:spcPts val="0"/>
              </a:spcAft>
              <a:buNone/>
            </a:pPr>
            <a:r>
              <a:rPr lang="en-US" sz="1600" b="1" i="0" dirty="0">
                <a:solidFill>
                  <a:srgbClr val="333333"/>
                </a:solidFill>
                <a:latin typeface="Arial"/>
                <a:ea typeface="Arial"/>
                <a:cs typeface="Arial"/>
                <a:sym typeface="Arial"/>
              </a:rPr>
              <a:t>Interagency Guidance:  Principles for Climate-Related Financial Risk Management for Large Financial Institutions – October 2023</a:t>
            </a:r>
            <a:endParaRPr dirty="0"/>
          </a:p>
          <a:p>
            <a:pPr marL="0" marR="0" lvl="0" indent="0" algn="l" rtl="0">
              <a:lnSpc>
                <a:spcPct val="114000"/>
              </a:lnSpc>
              <a:spcBef>
                <a:spcPts val="1200"/>
              </a:spcBef>
              <a:spcAft>
                <a:spcPts val="0"/>
              </a:spcAft>
              <a:buNone/>
            </a:pPr>
            <a:r>
              <a:rPr lang="en-US" sz="1600" u="sng" dirty="0">
                <a:solidFill>
                  <a:schemeClr val="tx1"/>
                </a:solidFill>
                <a:latin typeface="Arial"/>
                <a:ea typeface="Arial"/>
                <a:cs typeface="Arial"/>
                <a:sym typeface="Arial"/>
                <a:hlinkClick r:id="rId8">
                  <a:extLst>
                    <a:ext uri="{A12FA001-AC4F-418D-AE19-62706E023703}">
                      <ahyp:hlinkClr xmlns:ahyp="http://schemas.microsoft.com/office/drawing/2018/hyperlinkcolor" val="tx"/>
                    </a:ext>
                  </a:extLst>
                </a:hlinkClick>
              </a:rPr>
              <a:t>https://www.federalregister.gov/documents/2023/10/30/2023-23844/principles-for-climate-related-financial-risk-management-for-large-financial-institutions</a:t>
            </a:r>
            <a:endParaRPr sz="1600" dirty="0">
              <a:solidFill>
                <a:schemeClr val="tx1"/>
              </a:solidFill>
              <a:latin typeface="Arial"/>
              <a:ea typeface="Arial"/>
              <a:cs typeface="Arial"/>
              <a:sym typeface="Arial"/>
            </a:endParaRPr>
          </a:p>
          <a:p>
            <a:pPr marL="0" marR="0" lvl="0" indent="0" algn="l" rtl="0">
              <a:lnSpc>
                <a:spcPct val="114000"/>
              </a:lnSpc>
              <a:spcBef>
                <a:spcPts val="1200"/>
              </a:spcBef>
              <a:spcAft>
                <a:spcPts val="0"/>
              </a:spcAft>
              <a:buNone/>
            </a:pPr>
            <a:r>
              <a:rPr lang="en-US" sz="1600" b="1" dirty="0">
                <a:solidFill>
                  <a:schemeClr val="dk1"/>
                </a:solidFill>
                <a:latin typeface="Arial"/>
                <a:ea typeface="Arial"/>
                <a:cs typeface="Arial"/>
                <a:sym typeface="Arial"/>
              </a:rPr>
              <a:t>The State of Maryland – Executive Department:  Executive Order 01.01.2024.19</a:t>
            </a:r>
            <a:endParaRPr dirty="0"/>
          </a:p>
          <a:p>
            <a:pPr marL="0" marR="0" lvl="0" indent="0" algn="l" rtl="0">
              <a:lnSpc>
                <a:spcPct val="114000"/>
              </a:lnSpc>
              <a:spcBef>
                <a:spcPts val="1200"/>
              </a:spcBef>
              <a:spcAft>
                <a:spcPts val="0"/>
              </a:spcAft>
              <a:buNone/>
            </a:pPr>
            <a:r>
              <a:rPr lang="en-US" sz="1600" u="sng" dirty="0">
                <a:solidFill>
                  <a:schemeClr val="tx1"/>
                </a:solidFill>
                <a:latin typeface="Arial"/>
                <a:ea typeface="Arial"/>
                <a:cs typeface="Arial"/>
                <a:sym typeface="Arial"/>
                <a:hlinkClick r:id="rId9">
                  <a:extLst>
                    <a:ext uri="{A12FA001-AC4F-418D-AE19-62706E023703}">
                      <ahyp:hlinkClr xmlns:ahyp="http://schemas.microsoft.com/office/drawing/2018/hyperlinkcolor" val="tx"/>
                    </a:ext>
                  </a:extLst>
                </a:hlinkClick>
              </a:rPr>
              <a:t>https://governor.maryland.gov/news/pages/executive-orders.aspx?page=2</a:t>
            </a:r>
            <a:endParaRPr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37"/>
          <p:cNvSpPr/>
          <p:nvPr/>
        </p:nvSpPr>
        <p:spPr>
          <a:xfrm>
            <a:off x="8461780" y="0"/>
            <a:ext cx="3735231"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l" rtl="0">
              <a:lnSpc>
                <a:spcPct val="54027"/>
              </a:lnSpc>
              <a:spcBef>
                <a:spcPts val="0"/>
              </a:spcBef>
              <a:spcAft>
                <a:spcPts val="0"/>
              </a:spcAft>
              <a:buNone/>
            </a:pPr>
            <a:endParaRPr sz="3600" b="1">
              <a:solidFill>
                <a:schemeClr val="lt1"/>
              </a:solidFill>
              <a:latin typeface="Arial"/>
              <a:ea typeface="Arial"/>
              <a:cs typeface="Arial"/>
              <a:sym typeface="Arial"/>
            </a:endParaRPr>
          </a:p>
        </p:txBody>
      </p:sp>
      <p:grpSp>
        <p:nvGrpSpPr>
          <p:cNvPr id="547" name="Google Shape;547;p37"/>
          <p:cNvGrpSpPr/>
          <p:nvPr/>
        </p:nvGrpSpPr>
        <p:grpSpPr>
          <a:xfrm>
            <a:off x="8795042" y="1060848"/>
            <a:ext cx="3048000" cy="4470181"/>
            <a:chOff x="8100061" y="1413693"/>
            <a:chExt cx="3829771" cy="4470181"/>
          </a:xfrm>
        </p:grpSpPr>
        <p:grpSp>
          <p:nvGrpSpPr>
            <p:cNvPr id="548" name="Google Shape;548;p37"/>
            <p:cNvGrpSpPr/>
            <p:nvPr/>
          </p:nvGrpSpPr>
          <p:grpSpPr>
            <a:xfrm>
              <a:off x="8100061" y="4994050"/>
              <a:ext cx="3676691" cy="889824"/>
              <a:chOff x="8153401" y="4463350"/>
              <a:chExt cx="3676691" cy="889824"/>
            </a:xfrm>
          </p:grpSpPr>
          <p:sp>
            <p:nvSpPr>
              <p:cNvPr id="549" name="Google Shape;549;p37"/>
              <p:cNvSpPr txBox="1"/>
              <p:nvPr/>
            </p:nvSpPr>
            <p:spPr>
              <a:xfrm>
                <a:off x="8153403" y="4463350"/>
                <a:ext cx="3580559" cy="243656"/>
              </a:xfrm>
              <a:prstGeom prst="rect">
                <a:avLst/>
              </a:prstGeom>
              <a:noFill/>
              <a:ln>
                <a:noFill/>
              </a:ln>
            </p:spPr>
            <p:txBody>
              <a:bodyPr spcFirstLastPara="1" wrap="square" lIns="0" tIns="0" rIns="0" bIns="0" anchor="t" anchorCtr="0">
                <a:spAutoFit/>
              </a:bodyPr>
              <a:lstStyle/>
              <a:p>
                <a:pPr marL="0" marR="0" lvl="0" indent="0" algn="l" rtl="0">
                  <a:lnSpc>
                    <a:spcPct val="121562"/>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MAILING ADDRESS</a:t>
                </a:r>
                <a:endParaRPr/>
              </a:p>
            </p:txBody>
          </p:sp>
          <p:sp>
            <p:nvSpPr>
              <p:cNvPr id="550" name="Google Shape;550;p37"/>
              <p:cNvSpPr txBox="1"/>
              <p:nvPr/>
            </p:nvSpPr>
            <p:spPr>
              <a:xfrm>
                <a:off x="8153401" y="4842778"/>
                <a:ext cx="3676691" cy="510396"/>
              </a:xfrm>
              <a:prstGeom prst="rect">
                <a:avLst/>
              </a:prstGeom>
              <a:noFill/>
              <a:ln>
                <a:noFill/>
              </a:ln>
            </p:spPr>
            <p:txBody>
              <a:bodyPr spcFirstLastPara="1" wrap="square" lIns="0" tIns="0" rIns="0" bIns="0" anchor="t" anchorCtr="0">
                <a:spAutoFit/>
              </a:bodyPr>
              <a:lstStyle/>
              <a:p>
                <a:pPr marL="0" marR="0" lvl="0" indent="0" algn="l" rtl="0">
                  <a:lnSpc>
                    <a:spcPct val="162785"/>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1100 North Eutaw Street, Suite 611</a:t>
                </a:r>
                <a:endParaRPr/>
              </a:p>
              <a:p>
                <a:pPr marL="0" marR="0" lvl="0" indent="0" algn="l" rtl="0">
                  <a:lnSpc>
                    <a:spcPct val="100000"/>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Baltimore, Maryland 21201</a:t>
                </a:r>
                <a:endParaRPr/>
              </a:p>
            </p:txBody>
          </p:sp>
        </p:grpSp>
        <p:grpSp>
          <p:nvGrpSpPr>
            <p:cNvPr id="551" name="Google Shape;551;p37"/>
            <p:cNvGrpSpPr/>
            <p:nvPr/>
          </p:nvGrpSpPr>
          <p:grpSpPr>
            <a:xfrm>
              <a:off x="8100061" y="2623910"/>
              <a:ext cx="3429000" cy="633977"/>
              <a:chOff x="8122921" y="2654725"/>
              <a:chExt cx="3429000" cy="633977"/>
            </a:xfrm>
          </p:grpSpPr>
          <p:sp>
            <p:nvSpPr>
              <p:cNvPr id="552" name="Google Shape;552;p37"/>
              <p:cNvSpPr txBox="1"/>
              <p:nvPr/>
            </p:nvSpPr>
            <p:spPr>
              <a:xfrm>
                <a:off x="8122921" y="2654725"/>
                <a:ext cx="3429000" cy="243656"/>
              </a:xfrm>
              <a:prstGeom prst="rect">
                <a:avLst/>
              </a:prstGeom>
              <a:noFill/>
              <a:ln>
                <a:noFill/>
              </a:ln>
            </p:spPr>
            <p:txBody>
              <a:bodyPr spcFirstLastPara="1" wrap="square" lIns="0" tIns="0" rIns="0" bIns="0" anchor="t" anchorCtr="0">
                <a:spAutoFit/>
              </a:bodyPr>
              <a:lstStyle/>
              <a:p>
                <a:pPr marL="0" marR="0" lvl="0" indent="0" algn="l" rtl="0">
                  <a:lnSpc>
                    <a:spcPct val="121562"/>
                  </a:lnSpc>
                  <a:spcBef>
                    <a:spcPts val="0"/>
                  </a:spcBef>
                  <a:spcAft>
                    <a:spcPts val="0"/>
                  </a:spcAft>
                  <a:buClr>
                    <a:schemeClr val="lt1"/>
                  </a:buClr>
                  <a:buSzPts val="1600"/>
                  <a:buFont typeface="Arial"/>
                  <a:buNone/>
                </a:pPr>
                <a:r>
                  <a:rPr lang="en-US" sz="1600" b="1">
                    <a:solidFill>
                      <a:schemeClr val="lt1"/>
                    </a:solidFill>
                    <a:latin typeface="Arial"/>
                    <a:ea typeface="Arial"/>
                    <a:cs typeface="Arial"/>
                    <a:sym typeface="Arial"/>
                  </a:rPr>
                  <a:t>MAIN </a:t>
                </a:r>
                <a:r>
                  <a:rPr lang="en-US" sz="1600" b="1" i="0" u="none" strike="noStrike" cap="none">
                    <a:solidFill>
                      <a:schemeClr val="lt1"/>
                    </a:solidFill>
                    <a:latin typeface="Arial"/>
                    <a:ea typeface="Arial"/>
                    <a:cs typeface="Arial"/>
                    <a:sym typeface="Arial"/>
                  </a:rPr>
                  <a:t>PHONE NUMBER</a:t>
                </a:r>
                <a:endParaRPr/>
              </a:p>
            </p:txBody>
          </p:sp>
          <p:sp>
            <p:nvSpPr>
              <p:cNvPr id="553" name="Google Shape;553;p37"/>
              <p:cNvSpPr txBox="1"/>
              <p:nvPr/>
            </p:nvSpPr>
            <p:spPr>
              <a:xfrm>
                <a:off x="8122921" y="3026643"/>
                <a:ext cx="2366317" cy="262059"/>
              </a:xfrm>
              <a:prstGeom prst="rect">
                <a:avLst/>
              </a:prstGeom>
              <a:noFill/>
              <a:ln>
                <a:noFill/>
              </a:ln>
            </p:spPr>
            <p:txBody>
              <a:bodyPr spcFirstLastPara="1" wrap="square" lIns="0" tIns="0" rIns="0" bIns="0" anchor="t" anchorCtr="0">
                <a:spAutoFit/>
              </a:bodyPr>
              <a:lstStyle/>
              <a:p>
                <a:pPr marL="0" marR="0" lvl="0" indent="0" algn="l" rtl="0">
                  <a:lnSpc>
                    <a:spcPct val="162785"/>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410-230-6100</a:t>
                </a:r>
                <a:endParaRPr/>
              </a:p>
            </p:txBody>
          </p:sp>
        </p:grpSp>
        <p:grpSp>
          <p:nvGrpSpPr>
            <p:cNvPr id="554" name="Google Shape;554;p37"/>
            <p:cNvGrpSpPr/>
            <p:nvPr/>
          </p:nvGrpSpPr>
          <p:grpSpPr>
            <a:xfrm>
              <a:off x="8100061" y="3810598"/>
              <a:ext cx="3829771" cy="636640"/>
              <a:chOff x="8153402" y="3599083"/>
              <a:chExt cx="3829771" cy="636640"/>
            </a:xfrm>
          </p:grpSpPr>
          <p:sp>
            <p:nvSpPr>
              <p:cNvPr id="555" name="Google Shape;555;p37"/>
              <p:cNvSpPr txBox="1"/>
              <p:nvPr/>
            </p:nvSpPr>
            <p:spPr>
              <a:xfrm>
                <a:off x="8153402" y="3599083"/>
                <a:ext cx="3829771" cy="243656"/>
              </a:xfrm>
              <a:prstGeom prst="rect">
                <a:avLst/>
              </a:prstGeom>
              <a:noFill/>
              <a:ln>
                <a:noFill/>
              </a:ln>
            </p:spPr>
            <p:txBody>
              <a:bodyPr spcFirstLastPara="1" wrap="square" lIns="0" tIns="0" rIns="0" bIns="0" anchor="t" anchorCtr="0">
                <a:spAutoFit/>
              </a:bodyPr>
              <a:lstStyle/>
              <a:p>
                <a:pPr marL="0" marR="0" lvl="0" indent="0" algn="l" rtl="0">
                  <a:lnSpc>
                    <a:spcPct val="121562"/>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GENERAL E-MAIL</a:t>
                </a:r>
                <a:endParaRPr/>
              </a:p>
            </p:txBody>
          </p:sp>
          <p:sp>
            <p:nvSpPr>
              <p:cNvPr id="556" name="Google Shape;556;p37"/>
              <p:cNvSpPr txBox="1"/>
              <p:nvPr/>
            </p:nvSpPr>
            <p:spPr>
              <a:xfrm>
                <a:off x="8153402" y="3973664"/>
                <a:ext cx="3829771" cy="262059"/>
              </a:xfrm>
              <a:prstGeom prst="rect">
                <a:avLst/>
              </a:prstGeom>
              <a:noFill/>
              <a:ln>
                <a:noFill/>
              </a:ln>
            </p:spPr>
            <p:txBody>
              <a:bodyPr spcFirstLastPara="1" wrap="square" lIns="0" tIns="0" rIns="0" bIns="0" anchor="t" anchorCtr="0">
                <a:spAutoFit/>
              </a:bodyPr>
              <a:lstStyle/>
              <a:p>
                <a:pPr marL="0" marR="0" lvl="0" indent="0" algn="l" rtl="0">
                  <a:lnSpc>
                    <a:spcPct val="162785"/>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financial.regulation@maryland.gov </a:t>
                </a:r>
                <a:endParaRPr/>
              </a:p>
            </p:txBody>
          </p:sp>
        </p:grpSp>
        <p:grpSp>
          <p:nvGrpSpPr>
            <p:cNvPr id="557" name="Google Shape;557;p37"/>
            <p:cNvGrpSpPr/>
            <p:nvPr/>
          </p:nvGrpSpPr>
          <p:grpSpPr>
            <a:xfrm>
              <a:off x="8100061" y="1413693"/>
              <a:ext cx="3829771" cy="642181"/>
              <a:chOff x="8122921" y="1542393"/>
              <a:chExt cx="3829771" cy="642181"/>
            </a:xfrm>
          </p:grpSpPr>
          <p:sp>
            <p:nvSpPr>
              <p:cNvPr id="558" name="Google Shape;558;p37"/>
              <p:cNvSpPr txBox="1"/>
              <p:nvPr/>
            </p:nvSpPr>
            <p:spPr>
              <a:xfrm>
                <a:off x="8122921" y="1542393"/>
                <a:ext cx="3829771" cy="243656"/>
              </a:xfrm>
              <a:prstGeom prst="rect">
                <a:avLst/>
              </a:prstGeom>
              <a:noFill/>
              <a:ln>
                <a:noFill/>
              </a:ln>
            </p:spPr>
            <p:txBody>
              <a:bodyPr spcFirstLastPara="1" wrap="square" lIns="0" tIns="0" rIns="0" bIns="0" anchor="t" anchorCtr="0">
                <a:spAutoFit/>
              </a:bodyPr>
              <a:lstStyle/>
              <a:p>
                <a:pPr marL="0" marR="0" lvl="0" indent="0" algn="l" rtl="0">
                  <a:lnSpc>
                    <a:spcPct val="121562"/>
                  </a:lnSpc>
                  <a:spcBef>
                    <a:spcPts val="0"/>
                  </a:spcBef>
                  <a:spcAft>
                    <a:spcPts val="0"/>
                  </a:spcAft>
                  <a:buClr>
                    <a:schemeClr val="lt1"/>
                  </a:buClr>
                  <a:buSzPts val="1600"/>
                  <a:buFont typeface="Arial"/>
                  <a:buNone/>
                </a:pPr>
                <a:r>
                  <a:rPr lang="en-US" sz="1600" b="1" i="0" u="none" strike="noStrike" cap="none">
                    <a:solidFill>
                      <a:schemeClr val="lt1"/>
                    </a:solidFill>
                    <a:latin typeface="Arial"/>
                    <a:ea typeface="Arial"/>
                    <a:cs typeface="Arial"/>
                    <a:sym typeface="Arial"/>
                  </a:rPr>
                  <a:t>OFR WEBSITE</a:t>
                </a:r>
                <a:endParaRPr sz="2000" b="1" i="0" u="none" strike="noStrike" cap="none">
                  <a:solidFill>
                    <a:schemeClr val="lt1"/>
                  </a:solidFill>
                  <a:latin typeface="Arial"/>
                  <a:ea typeface="Arial"/>
                  <a:cs typeface="Arial"/>
                  <a:sym typeface="Arial"/>
                </a:endParaRPr>
              </a:p>
            </p:txBody>
          </p:sp>
          <p:sp>
            <p:nvSpPr>
              <p:cNvPr id="559" name="Google Shape;559;p37"/>
              <p:cNvSpPr txBox="1"/>
              <p:nvPr/>
            </p:nvSpPr>
            <p:spPr>
              <a:xfrm>
                <a:off x="8122922" y="1916680"/>
                <a:ext cx="3676690" cy="267894"/>
              </a:xfrm>
              <a:prstGeom prst="rect">
                <a:avLst/>
              </a:prstGeom>
              <a:noFill/>
              <a:ln>
                <a:noFill/>
              </a:ln>
            </p:spPr>
            <p:txBody>
              <a:bodyPr spcFirstLastPara="1" wrap="square" lIns="0" tIns="0" rIns="0" bIns="0" anchor="t" anchorCtr="0">
                <a:spAutoFit/>
              </a:bodyPr>
              <a:lstStyle/>
              <a:p>
                <a:pPr marL="0" marR="0" lvl="0" indent="0" algn="l" rtl="0">
                  <a:lnSpc>
                    <a:spcPct val="162785"/>
                  </a:lnSpc>
                  <a:spcBef>
                    <a:spcPts val="0"/>
                  </a:spcBef>
                  <a:spcAft>
                    <a:spcPts val="0"/>
                  </a:spcAft>
                  <a:buClr>
                    <a:schemeClr val="lt1"/>
                  </a:buClr>
                  <a:buSzPts val="1400"/>
                  <a:buFont typeface="Arial"/>
                  <a:buNone/>
                </a:pPr>
                <a:r>
                  <a:rPr lang="en-US" sz="1400" b="0" i="0" u="none" strike="noStrike" cap="none">
                    <a:solidFill>
                      <a:schemeClr val="lt1"/>
                    </a:solidFill>
                    <a:latin typeface="Arial"/>
                    <a:ea typeface="Arial"/>
                    <a:cs typeface="Arial"/>
                    <a:sym typeface="Arial"/>
                  </a:rPr>
                  <a:t>www.labor.maryland.gov/finance </a:t>
                </a:r>
                <a:endParaRPr/>
              </a:p>
            </p:txBody>
          </p:sp>
        </p:grpSp>
      </p:grpSp>
      <p:sp>
        <p:nvSpPr>
          <p:cNvPr id="560" name="Google Shape;560;p37"/>
          <p:cNvSpPr/>
          <p:nvPr/>
        </p:nvSpPr>
        <p:spPr>
          <a:xfrm>
            <a:off x="759258" y="1841624"/>
            <a:ext cx="6473387" cy="3017749"/>
          </a:xfrm>
          <a:prstGeom prst="rect">
            <a:avLst/>
          </a:prstGeom>
          <a:noFill/>
          <a:ln>
            <a:noFill/>
          </a:ln>
        </p:spPr>
        <p:txBody>
          <a:bodyPr spcFirstLastPara="1" wrap="square" lIns="91425" tIns="45700" rIns="91425" bIns="45700" anchor="ctr" anchorCtr="0">
            <a:spAutoFit/>
          </a:bodyPr>
          <a:lstStyle/>
          <a:p>
            <a:pPr marL="57150" marR="0" lvl="1" indent="0" algn="l" rtl="0">
              <a:lnSpc>
                <a:spcPct val="114000"/>
              </a:lnSpc>
              <a:spcBef>
                <a:spcPts val="0"/>
              </a:spcBef>
              <a:spcAft>
                <a:spcPts val="0"/>
              </a:spcAft>
              <a:buNone/>
            </a:pPr>
            <a:r>
              <a:rPr lang="en-US" sz="2000" b="1" i="0" u="none" strike="noStrike" cap="none">
                <a:solidFill>
                  <a:srgbClr val="000000"/>
                </a:solidFill>
                <a:latin typeface="Arial"/>
                <a:ea typeface="Arial"/>
                <a:cs typeface="Arial"/>
                <a:sym typeface="Arial"/>
              </a:rPr>
              <a:t>CONTACT</a:t>
            </a:r>
            <a:endParaRPr sz="2200" b="1" i="0" u="none" strike="noStrike" cap="none">
              <a:solidFill>
                <a:srgbClr val="000000"/>
              </a:solidFill>
              <a:latin typeface="Arial"/>
              <a:ea typeface="Arial"/>
              <a:cs typeface="Arial"/>
              <a:sym typeface="Arial"/>
            </a:endParaRPr>
          </a:p>
          <a:p>
            <a:pPr marL="57150" marR="0" lvl="1" indent="0" algn="l" rtl="0">
              <a:lnSpc>
                <a:spcPct val="114000"/>
              </a:lnSpc>
              <a:spcBef>
                <a:spcPts val="1000"/>
              </a:spcBef>
              <a:spcAft>
                <a:spcPts val="0"/>
              </a:spcAft>
              <a:buNone/>
            </a:pPr>
            <a:r>
              <a:rPr lang="en-US" sz="1800" b="0" i="0" u="none" strike="noStrike" cap="none">
                <a:solidFill>
                  <a:srgbClr val="000000"/>
                </a:solidFill>
                <a:latin typeface="Arial"/>
                <a:ea typeface="Arial"/>
                <a:cs typeface="Arial"/>
                <a:sym typeface="Arial"/>
              </a:rPr>
              <a:t>Michael J. Sprouse</a:t>
            </a:r>
            <a:br>
              <a:rPr lang="en-US" sz="18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Deputy Commissioner – Depository Supervision</a:t>
            </a:r>
            <a:br>
              <a:rPr lang="en-US" sz="1600" b="0" i="0" u="none" strike="noStrike" cap="none">
                <a:solidFill>
                  <a:srgbClr val="000000"/>
                </a:solidFill>
                <a:latin typeface="Arial"/>
                <a:ea typeface="Arial"/>
                <a:cs typeface="Arial"/>
                <a:sym typeface="Arial"/>
              </a:rPr>
            </a:br>
            <a:r>
              <a:rPr lang="en-US" sz="1600" b="0" i="0" u="sng" strike="noStrike" cap="none">
                <a:solidFill>
                  <a:srgbClr val="2F5496"/>
                </a:solidFill>
                <a:latin typeface="Arial"/>
                <a:ea typeface="Arial"/>
                <a:cs typeface="Arial"/>
                <a:sym typeface="Arial"/>
                <a:hlinkClick r:id="rId3">
                  <a:extLst>
                    <a:ext uri="{A12FA001-AC4F-418D-AE19-62706E023703}">
                      <ahyp:hlinkClr xmlns:ahyp="http://schemas.microsoft.com/office/drawing/2018/hyperlinkcolor" val="tx"/>
                    </a:ext>
                  </a:extLst>
                </a:hlinkClick>
              </a:rPr>
              <a:t>michael.sprouse@maryland.gov</a:t>
            </a:r>
            <a:r>
              <a:rPr lang="en-US" sz="16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410-230-6214 (Office) ​</a:t>
            </a:r>
            <a:endParaRPr/>
          </a:p>
          <a:p>
            <a:pPr marL="57150" marR="0" lvl="1" indent="0" algn="l" rtl="0">
              <a:lnSpc>
                <a:spcPct val="114000"/>
              </a:lnSpc>
              <a:spcBef>
                <a:spcPts val="1200"/>
              </a:spcBef>
              <a:spcAft>
                <a:spcPts val="0"/>
              </a:spcAft>
              <a:buNone/>
            </a:pPr>
            <a:r>
              <a:rPr lang="en-US" sz="1800" b="0" i="0" u="none" strike="noStrike" cap="none">
                <a:solidFill>
                  <a:srgbClr val="000000"/>
                </a:solidFill>
                <a:latin typeface="Arial"/>
                <a:ea typeface="Arial"/>
                <a:cs typeface="Arial"/>
                <a:sym typeface="Arial"/>
              </a:rPr>
              <a:t>Teresa M. Louro</a:t>
            </a:r>
            <a:br>
              <a:rPr lang="en-US" sz="18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Assistant Commissioner – Depository Supervision</a:t>
            </a:r>
            <a:br>
              <a:rPr lang="en-US" sz="1600" b="0" i="0" u="none" strike="noStrike" cap="none">
                <a:solidFill>
                  <a:srgbClr val="000000"/>
                </a:solidFill>
                <a:latin typeface="Arial"/>
                <a:ea typeface="Arial"/>
                <a:cs typeface="Arial"/>
                <a:sym typeface="Arial"/>
              </a:rPr>
            </a:br>
            <a:r>
              <a:rPr lang="en-US" sz="1600" b="0" i="0" u="sng" strike="noStrike" cap="none">
                <a:solidFill>
                  <a:srgbClr val="2F5496"/>
                </a:solidFill>
                <a:latin typeface="Arial"/>
                <a:ea typeface="Arial"/>
                <a:cs typeface="Arial"/>
                <a:sym typeface="Arial"/>
                <a:hlinkClick r:id="rId5">
                  <a:extLst>
                    <a:ext uri="{A12FA001-AC4F-418D-AE19-62706E023703}">
                      <ahyp:hlinkClr xmlns:ahyp="http://schemas.microsoft.com/office/drawing/2018/hyperlinkcolor" val="tx"/>
                    </a:ext>
                  </a:extLst>
                </a:hlinkClick>
              </a:rPr>
              <a:t>teresa.louro@maryland.gov</a:t>
            </a:r>
            <a:r>
              <a:rPr lang="en-US" sz="1600" b="0" i="0" u="sng" strike="noStrike" cap="none">
                <a:solidFill>
                  <a:srgbClr val="0563C1"/>
                </a:solidFill>
                <a:latin typeface="Arial"/>
                <a:ea typeface="Arial"/>
                <a:cs typeface="Arial"/>
                <a:sym typeface="Arial"/>
                <a:hlinkClick r:id="rId4">
                  <a:extLst>
                    <a:ext uri="{A12FA001-AC4F-418D-AE19-62706E023703}">
                      <ahyp:hlinkClr xmlns:ahyp="http://schemas.microsoft.com/office/drawing/2018/hyperlinkcolor" val="tx"/>
                    </a:ext>
                  </a:extLst>
                </a:hlinkClick>
              </a:rPr>
              <a:t>​</a:t>
            </a:r>
            <a:br>
              <a:rPr lang="en-US" sz="1600" b="0" i="0" u="none" strike="noStrike" cap="none">
                <a:solidFill>
                  <a:srgbClr val="000000"/>
                </a:solidFill>
                <a:latin typeface="Arial"/>
                <a:ea typeface="Arial"/>
                <a:cs typeface="Arial"/>
                <a:sym typeface="Arial"/>
              </a:rPr>
            </a:br>
            <a:r>
              <a:rPr lang="en-US" sz="1600" b="0" i="0" u="none" strike="noStrike" cap="none">
                <a:solidFill>
                  <a:srgbClr val="000000"/>
                </a:solidFill>
                <a:latin typeface="Arial"/>
                <a:ea typeface="Arial"/>
                <a:cs typeface="Arial"/>
                <a:sym typeface="Arial"/>
              </a:rPr>
              <a:t>410-230-6022 (Office)</a:t>
            </a:r>
            <a:endParaRPr/>
          </a:p>
        </p:txBody>
      </p:sp>
      <p:cxnSp>
        <p:nvCxnSpPr>
          <p:cNvPr id="561" name="Google Shape;561;p37"/>
          <p:cNvCxnSpPr/>
          <p:nvPr/>
        </p:nvCxnSpPr>
        <p:spPr>
          <a:xfrm>
            <a:off x="740970" y="4953000"/>
            <a:ext cx="7336230" cy="0"/>
          </a:xfrm>
          <a:prstGeom prst="straightConnector1">
            <a:avLst/>
          </a:prstGeom>
          <a:noFill/>
          <a:ln w="38100" cap="rnd" cmpd="sng">
            <a:solidFill>
              <a:srgbClr val="000000"/>
            </a:solidFill>
            <a:prstDash val="solid"/>
            <a:round/>
            <a:headEnd type="none" w="sm" len="sm"/>
            <a:tailEnd type="none" w="sm" len="sm"/>
          </a:ln>
        </p:spPr>
      </p:cxnSp>
      <p:pic>
        <p:nvPicPr>
          <p:cNvPr id="562" name="Google Shape;562;p37"/>
          <p:cNvPicPr preferRelativeResize="0"/>
          <p:nvPr/>
        </p:nvPicPr>
        <p:blipFill rotWithShape="1">
          <a:blip r:embed="rId6">
            <a:alphaModFix/>
          </a:blip>
          <a:srcRect/>
          <a:stretch/>
        </p:blipFill>
        <p:spPr>
          <a:xfrm>
            <a:off x="3116618" y="5643013"/>
            <a:ext cx="5060575" cy="999384"/>
          </a:xfrm>
          <a:prstGeom prst="rect">
            <a:avLst/>
          </a:prstGeom>
          <a:noFill/>
          <a:ln>
            <a:noFill/>
          </a:ln>
        </p:spPr>
      </p:pic>
      <p:pic>
        <p:nvPicPr>
          <p:cNvPr id="563" name="Google Shape;563;p37"/>
          <p:cNvPicPr preferRelativeResize="0"/>
          <p:nvPr/>
        </p:nvPicPr>
        <p:blipFill rotWithShape="1">
          <a:blip r:embed="rId7">
            <a:alphaModFix/>
          </a:blip>
          <a:srcRect/>
          <a:stretch/>
        </p:blipFill>
        <p:spPr>
          <a:xfrm>
            <a:off x="381000" y="5749834"/>
            <a:ext cx="2738127" cy="821438"/>
          </a:xfrm>
          <a:prstGeom prst="rect">
            <a:avLst/>
          </a:prstGeom>
          <a:noFill/>
          <a:ln>
            <a:noFill/>
          </a:ln>
        </p:spPr>
      </p:pic>
      <p:pic>
        <p:nvPicPr>
          <p:cNvPr id="564" name="Google Shape;564;p37"/>
          <p:cNvPicPr preferRelativeResize="0"/>
          <p:nvPr/>
        </p:nvPicPr>
        <p:blipFill rotWithShape="1">
          <a:blip r:embed="rId8">
            <a:alphaModFix/>
          </a:blip>
          <a:srcRect/>
          <a:stretch/>
        </p:blipFill>
        <p:spPr>
          <a:xfrm>
            <a:off x="539844" y="552195"/>
            <a:ext cx="1279878" cy="1276605"/>
          </a:xfrm>
          <a:prstGeom prst="rect">
            <a:avLst/>
          </a:prstGeom>
          <a:noFill/>
          <a:ln>
            <a:noFill/>
          </a:ln>
        </p:spPr>
      </p:pic>
      <p:sp>
        <p:nvSpPr>
          <p:cNvPr id="565" name="Google Shape;565;p37"/>
          <p:cNvSpPr txBox="1"/>
          <p:nvPr/>
        </p:nvSpPr>
        <p:spPr>
          <a:xfrm>
            <a:off x="2104313" y="1065114"/>
            <a:ext cx="5816198" cy="478144"/>
          </a:xfrm>
          <a:prstGeom prst="rect">
            <a:avLst/>
          </a:prstGeom>
          <a:noFill/>
          <a:ln>
            <a:noFill/>
          </a:ln>
        </p:spPr>
        <p:txBody>
          <a:bodyPr spcFirstLastPara="1" wrap="square" lIns="0" tIns="0" rIns="0" bIns="0" anchor="t" anchorCtr="0">
            <a:spAutoFit/>
          </a:bodyPr>
          <a:lstStyle/>
          <a:p>
            <a:pPr marL="0" marR="0" lvl="0" indent="0" algn="l" rtl="0">
              <a:lnSpc>
                <a:spcPct val="125000"/>
              </a:lnSpc>
              <a:spcBef>
                <a:spcPts val="0"/>
              </a:spcBef>
              <a:spcAft>
                <a:spcPts val="0"/>
              </a:spcAft>
              <a:buClr>
                <a:srgbClr val="000000"/>
              </a:buClr>
              <a:buSzPts val="3200"/>
              <a:buFont typeface="Arial"/>
              <a:buNone/>
            </a:pPr>
            <a:r>
              <a:rPr lang="en-US" sz="3200" b="1" i="0" u="none" strike="noStrike" cap="none">
                <a:solidFill>
                  <a:srgbClr val="000000"/>
                </a:solidFill>
                <a:latin typeface="Arial"/>
                <a:ea typeface="Arial"/>
                <a:cs typeface="Arial"/>
                <a:sym typeface="Arial"/>
              </a:rPr>
              <a:t>Office of Financial Regulation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txBox="1"/>
          <p:nvPr/>
        </p:nvSpPr>
        <p:spPr>
          <a:xfrm>
            <a:off x="1075691" y="1497007"/>
            <a:ext cx="6598898" cy="841705"/>
          </a:xfrm>
          <a:prstGeom prst="rect">
            <a:avLst/>
          </a:prstGeom>
          <a:noFill/>
          <a:ln>
            <a:noFill/>
          </a:ln>
        </p:spPr>
        <p:txBody>
          <a:bodyPr spcFirstLastPara="1" wrap="square" lIns="91425" tIns="45700" rIns="91425" bIns="45700" anchor="t" anchorCtr="0">
            <a:spAutoFit/>
          </a:bodyPr>
          <a:lstStyle/>
          <a:p>
            <a:pPr marL="0" marR="0" lvl="0" indent="0" algn="l" rtl="0">
              <a:lnSpc>
                <a:spcPct val="114000"/>
              </a:lnSpc>
              <a:spcBef>
                <a:spcPts val="0"/>
              </a:spcBef>
              <a:spcAft>
                <a:spcPts val="0"/>
              </a:spcAft>
              <a:buNone/>
            </a:pPr>
            <a:endParaRPr sz="2000" b="1">
              <a:solidFill>
                <a:srgbClr val="000000"/>
              </a:solidFill>
              <a:latin typeface="Arial"/>
              <a:ea typeface="Arial"/>
              <a:cs typeface="Arial"/>
              <a:sym typeface="Arial"/>
            </a:endParaRPr>
          </a:p>
          <a:p>
            <a:pPr marL="742950" marR="0" lvl="1" indent="-158750" algn="l" rtl="0">
              <a:lnSpc>
                <a:spcPct val="114000"/>
              </a:lnSpc>
              <a:spcBef>
                <a:spcPts val="600"/>
              </a:spcBef>
              <a:spcAft>
                <a:spcPts val="0"/>
              </a:spcAft>
              <a:buClr>
                <a:schemeClr val="dk1"/>
              </a:buClr>
              <a:buSzPts val="2000"/>
              <a:buFont typeface="Arial"/>
              <a:buNone/>
            </a:pPr>
            <a:endParaRPr sz="2000" b="1" i="0" u="none" strike="noStrike" cap="none">
              <a:solidFill>
                <a:srgbClr val="000000"/>
              </a:solidFill>
              <a:latin typeface="Arial"/>
              <a:ea typeface="Arial"/>
              <a:cs typeface="Arial"/>
              <a:sym typeface="Arial"/>
            </a:endParaRPr>
          </a:p>
        </p:txBody>
      </p:sp>
      <p:sp>
        <p:nvSpPr>
          <p:cNvPr id="127" name="Google Shape;127;p4"/>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32" name="Google Shape;132;p4" descr="Chart, bar chart&#10;&#10;Description automatically generated"/>
          <p:cNvPicPr preferRelativeResize="0"/>
          <p:nvPr/>
        </p:nvPicPr>
        <p:blipFill rotWithShape="1">
          <a:blip r:embed="rId3">
            <a:alphaModFix/>
          </a:blip>
          <a:srcRect/>
          <a:stretch/>
        </p:blipFill>
        <p:spPr>
          <a:xfrm>
            <a:off x="729575" y="421397"/>
            <a:ext cx="7850222" cy="5282118"/>
          </a:xfrm>
          <a:prstGeom prst="rect">
            <a:avLst/>
          </a:prstGeom>
          <a:noFill/>
          <a:ln>
            <a:noFill/>
          </a:ln>
        </p:spPr>
      </p:pic>
      <p:pic>
        <p:nvPicPr>
          <p:cNvPr id="133" name="Google Shape;133;p4"/>
          <p:cNvPicPr preferRelativeResize="0"/>
          <p:nvPr/>
        </p:nvPicPr>
        <p:blipFill rotWithShape="1">
          <a:blip r:embed="rId4">
            <a:alphaModFix/>
          </a:blip>
          <a:srcRect/>
          <a:stretch/>
        </p:blipFill>
        <p:spPr>
          <a:xfrm>
            <a:off x="9268779" y="1578"/>
            <a:ext cx="2923220" cy="6854839"/>
          </a:xfrm>
          <a:prstGeom prst="rect">
            <a:avLst/>
          </a:prstGeom>
          <a:noFill/>
          <a:ln>
            <a:noFill/>
          </a:ln>
        </p:spPr>
      </p:pic>
      <p:cxnSp>
        <p:nvCxnSpPr>
          <p:cNvPr id="2" name="Google Shape;117;p3">
            <a:extLst>
              <a:ext uri="{FF2B5EF4-FFF2-40B4-BE49-F238E27FC236}">
                <a16:creationId xmlns:a16="http://schemas.microsoft.com/office/drawing/2014/main" id="{BAE980F8-7446-4A9E-A19E-B24724567CD6}"/>
              </a:ext>
            </a:extLst>
          </p:cNvPr>
          <p:cNvCxnSpPr>
            <a:cxnSpLocks noGrp="1" noRot="1" noMove="1" noResize="1" noEditPoints="1" noAdjustHandles="1" noChangeArrowheads="1" noChangeShapeType="1"/>
          </p:cNvCxnSpPr>
          <p:nvPr/>
        </p:nvCxnSpPr>
        <p:spPr>
          <a:xfrm>
            <a:off x="1263106" y="6105460"/>
            <a:ext cx="7543327" cy="0"/>
          </a:xfrm>
          <a:prstGeom prst="straightConnector1">
            <a:avLst/>
          </a:prstGeom>
          <a:noFill/>
          <a:ln w="38100" cap="rnd" cmpd="sng">
            <a:solidFill>
              <a:srgbClr val="000000"/>
            </a:solidFill>
            <a:prstDash val="solid"/>
            <a:round/>
            <a:headEnd type="none" w="sm" len="sm"/>
            <a:tailEnd type="none" w="sm" len="sm"/>
          </a:ln>
        </p:spPr>
      </p:cxnSp>
      <p:pic>
        <p:nvPicPr>
          <p:cNvPr id="3" name="Google Shape;118;p3">
            <a:extLst>
              <a:ext uri="{FF2B5EF4-FFF2-40B4-BE49-F238E27FC236}">
                <a16:creationId xmlns:a16="http://schemas.microsoft.com/office/drawing/2014/main" id="{A4941FBA-68DF-C2AD-EA0A-2AB445FD2AC2}"/>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7261017" y="6165776"/>
            <a:ext cx="1545417" cy="463624"/>
          </a:xfrm>
          <a:prstGeom prst="rect">
            <a:avLst/>
          </a:prstGeom>
          <a:noFill/>
          <a:ln>
            <a:noFill/>
          </a:ln>
        </p:spPr>
      </p:pic>
      <p:pic>
        <p:nvPicPr>
          <p:cNvPr id="4" name="Google Shape;119;p3">
            <a:extLst>
              <a:ext uri="{FF2B5EF4-FFF2-40B4-BE49-F238E27FC236}">
                <a16:creationId xmlns:a16="http://schemas.microsoft.com/office/drawing/2014/main" id="{9BF8F28F-4BDA-669E-8A83-D63F91E5B0A8}"/>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108417" y="6146976"/>
            <a:ext cx="4706231" cy="562379"/>
          </a:xfrm>
          <a:prstGeom prst="rect">
            <a:avLst/>
          </a:prstGeom>
          <a:noFill/>
          <a:ln>
            <a:noFill/>
          </a:ln>
        </p:spPr>
      </p:pic>
      <p:pic>
        <p:nvPicPr>
          <p:cNvPr id="5" name="Google Shape;120;p3">
            <a:extLst>
              <a:ext uri="{FF2B5EF4-FFF2-40B4-BE49-F238E27FC236}">
                <a16:creationId xmlns:a16="http://schemas.microsoft.com/office/drawing/2014/main" id="{00A457E0-1329-0CE0-4F1D-D353B1C57C74}"/>
              </a:ext>
            </a:extLst>
          </p:cNvPr>
          <p:cNvPicPr preferRelativeResize="0">
            <a:picLocks noGrp="1" noRot="1" noMove="1" noResize="1" noEditPoints="1" noAdjustHandles="1" noChangeArrowheads="1" noChangeShapeType="1" noCrop="1"/>
          </p:cNvPicPr>
          <p:nvPr/>
        </p:nvPicPr>
        <p:blipFill rotWithShape="1">
          <a:blip r:embed="rId7">
            <a:alphaModFix/>
          </a:blip>
          <a:srcRect/>
          <a:stretch/>
        </p:blipFill>
        <p:spPr>
          <a:xfrm>
            <a:off x="135902" y="5703516"/>
            <a:ext cx="1008419" cy="10058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40" name="Google Shape;140;p5"/>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45" name="Google Shape;145;p5"/>
          <p:cNvPicPr preferRelativeResize="0"/>
          <p:nvPr/>
        </p:nvPicPr>
        <p:blipFill rotWithShape="1">
          <a:blip r:embed="rId3">
            <a:alphaModFix/>
          </a:blip>
          <a:srcRect/>
          <a:stretch/>
        </p:blipFill>
        <p:spPr>
          <a:xfrm>
            <a:off x="9268779" y="1578"/>
            <a:ext cx="2923220" cy="6854839"/>
          </a:xfrm>
          <a:prstGeom prst="rect">
            <a:avLst/>
          </a:prstGeom>
          <a:noFill/>
          <a:ln>
            <a:noFill/>
          </a:ln>
        </p:spPr>
      </p:pic>
      <p:pic>
        <p:nvPicPr>
          <p:cNvPr id="146" name="Google Shape;146;p5" descr="Meteo 241 Project 3 HURRICANE ISABEL 2003 | Historic baltimore ..."/>
          <p:cNvPicPr preferRelativeResize="0"/>
          <p:nvPr/>
        </p:nvPicPr>
        <p:blipFill rotWithShape="1">
          <a:blip r:embed="rId4">
            <a:alphaModFix/>
          </a:blip>
          <a:srcRect/>
          <a:stretch/>
        </p:blipFill>
        <p:spPr>
          <a:xfrm>
            <a:off x="666954" y="1974277"/>
            <a:ext cx="4333064" cy="2290803"/>
          </a:xfrm>
          <a:prstGeom prst="rect">
            <a:avLst/>
          </a:prstGeom>
          <a:noFill/>
          <a:ln>
            <a:noFill/>
          </a:ln>
        </p:spPr>
      </p:pic>
      <p:pic>
        <p:nvPicPr>
          <p:cNvPr id="147" name="Google Shape;147;p5" descr="See related image detail. Hark Upon the Gale! The Hurricane Irene Report - The William &amp; Mary Blogs"/>
          <p:cNvPicPr preferRelativeResize="0"/>
          <p:nvPr/>
        </p:nvPicPr>
        <p:blipFill rotWithShape="1">
          <a:blip r:embed="rId5">
            <a:alphaModFix/>
          </a:blip>
          <a:srcRect/>
          <a:stretch/>
        </p:blipFill>
        <p:spPr>
          <a:xfrm>
            <a:off x="5203768" y="1974277"/>
            <a:ext cx="3328681" cy="2290803"/>
          </a:xfrm>
          <a:prstGeom prst="rect">
            <a:avLst/>
          </a:prstGeom>
          <a:noFill/>
          <a:ln>
            <a:noFill/>
          </a:ln>
        </p:spPr>
      </p:pic>
      <p:cxnSp>
        <p:nvCxnSpPr>
          <p:cNvPr id="2" name="Google Shape;117;p3">
            <a:extLst>
              <a:ext uri="{FF2B5EF4-FFF2-40B4-BE49-F238E27FC236}">
                <a16:creationId xmlns:a16="http://schemas.microsoft.com/office/drawing/2014/main" id="{CF83D3EB-2208-8122-4498-2FD1218B06D3}"/>
              </a:ext>
            </a:extLst>
          </p:cNvPr>
          <p:cNvCxnSpPr>
            <a:cxnSpLocks noGrp="1" noRot="1" noMove="1" noResize="1" noEditPoints="1" noAdjustHandles="1" noChangeArrowheads="1" noChangeShapeType="1"/>
          </p:cNvCxnSpPr>
          <p:nvPr/>
        </p:nvCxnSpPr>
        <p:spPr>
          <a:xfrm>
            <a:off x="1263106" y="6105460"/>
            <a:ext cx="7543327" cy="0"/>
          </a:xfrm>
          <a:prstGeom prst="straightConnector1">
            <a:avLst/>
          </a:prstGeom>
          <a:noFill/>
          <a:ln w="38100" cap="rnd" cmpd="sng">
            <a:solidFill>
              <a:srgbClr val="000000"/>
            </a:solidFill>
            <a:prstDash val="solid"/>
            <a:round/>
            <a:headEnd type="none" w="sm" len="sm"/>
            <a:tailEnd type="none" w="sm" len="sm"/>
          </a:ln>
        </p:spPr>
      </p:cxnSp>
      <p:pic>
        <p:nvPicPr>
          <p:cNvPr id="3" name="Google Shape;118;p3">
            <a:extLst>
              <a:ext uri="{FF2B5EF4-FFF2-40B4-BE49-F238E27FC236}">
                <a16:creationId xmlns:a16="http://schemas.microsoft.com/office/drawing/2014/main" id="{1AAFBA01-92B3-29B0-4C0B-349BC418E1BD}"/>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7261017" y="6165776"/>
            <a:ext cx="1545417" cy="463624"/>
          </a:xfrm>
          <a:prstGeom prst="rect">
            <a:avLst/>
          </a:prstGeom>
          <a:noFill/>
          <a:ln>
            <a:noFill/>
          </a:ln>
        </p:spPr>
      </p:pic>
      <p:pic>
        <p:nvPicPr>
          <p:cNvPr id="4" name="Google Shape;119;p3">
            <a:extLst>
              <a:ext uri="{FF2B5EF4-FFF2-40B4-BE49-F238E27FC236}">
                <a16:creationId xmlns:a16="http://schemas.microsoft.com/office/drawing/2014/main" id="{A988682B-F337-6B45-BC54-0B493A9AF8F4}"/>
              </a:ext>
            </a:extLst>
          </p:cNvPr>
          <p:cNvPicPr preferRelativeResize="0">
            <a:picLocks noGrp="1" noRot="1" noMove="1" noResize="1" noEditPoints="1" noAdjustHandles="1" noChangeArrowheads="1" noChangeShapeType="1" noCrop="1"/>
          </p:cNvPicPr>
          <p:nvPr/>
        </p:nvPicPr>
        <p:blipFill rotWithShape="1">
          <a:blip r:embed="rId7">
            <a:alphaModFix/>
          </a:blip>
          <a:srcRect/>
          <a:stretch/>
        </p:blipFill>
        <p:spPr>
          <a:xfrm>
            <a:off x="1108417" y="6146976"/>
            <a:ext cx="4706231" cy="562379"/>
          </a:xfrm>
          <a:prstGeom prst="rect">
            <a:avLst/>
          </a:prstGeom>
          <a:noFill/>
          <a:ln>
            <a:noFill/>
          </a:ln>
        </p:spPr>
      </p:pic>
      <p:pic>
        <p:nvPicPr>
          <p:cNvPr id="5" name="Google Shape;120;p3">
            <a:extLst>
              <a:ext uri="{FF2B5EF4-FFF2-40B4-BE49-F238E27FC236}">
                <a16:creationId xmlns:a16="http://schemas.microsoft.com/office/drawing/2014/main" id="{0ED4EE44-3688-2F3F-76CD-571343F1A23D}"/>
              </a:ext>
            </a:extLst>
          </p:cNvPr>
          <p:cNvPicPr preferRelativeResize="0">
            <a:picLocks noGrp="1" noRot="1" noMove="1" noResize="1" noEditPoints="1" noAdjustHandles="1" noChangeArrowheads="1" noChangeShapeType="1" noCrop="1"/>
          </p:cNvPicPr>
          <p:nvPr/>
        </p:nvPicPr>
        <p:blipFill rotWithShape="1">
          <a:blip r:embed="rId8">
            <a:alphaModFix/>
          </a:blip>
          <a:srcRect/>
          <a:stretch/>
        </p:blipFill>
        <p:spPr>
          <a:xfrm>
            <a:off x="135902" y="5703516"/>
            <a:ext cx="1008419" cy="1005840"/>
          </a:xfrm>
          <a:prstGeom prst="rect">
            <a:avLst/>
          </a:prstGeom>
          <a:noFill/>
          <a:ln>
            <a:noFill/>
          </a:ln>
        </p:spPr>
      </p:pic>
      <p:sp>
        <p:nvSpPr>
          <p:cNvPr id="6" name="TextBox 5">
            <a:extLst>
              <a:ext uri="{FF2B5EF4-FFF2-40B4-BE49-F238E27FC236}">
                <a16:creationId xmlns:a16="http://schemas.microsoft.com/office/drawing/2014/main" id="{9FF064D1-D1FB-4AF5-249F-6999D64FBF1F}"/>
              </a:ext>
            </a:extLst>
          </p:cNvPr>
          <p:cNvSpPr txBox="1"/>
          <p:nvPr/>
        </p:nvSpPr>
        <p:spPr>
          <a:xfrm>
            <a:off x="1144325" y="4411276"/>
            <a:ext cx="6598898" cy="1472454"/>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Hurricane Ida in 2021 made landfall in the Gulf of Mexico yet still managed to affect Maryland spawning at least two tornadoes, causing major flooding with one death, and significant statewide damages, particularly in Anne Arundel, Frederick and Wicomico Counties.</a:t>
            </a:r>
          </a:p>
        </p:txBody>
      </p:sp>
      <p:sp>
        <p:nvSpPr>
          <p:cNvPr id="8" name="TextBox 2">
            <a:extLst>
              <a:ext uri="{FF2B5EF4-FFF2-40B4-BE49-F238E27FC236}">
                <a16:creationId xmlns:a16="http://schemas.microsoft.com/office/drawing/2014/main" id="{829954B2-58D2-F763-19CE-49F7116E4C42}"/>
              </a:ext>
            </a:extLst>
          </p:cNvPr>
          <p:cNvSpPr txBox="1"/>
          <p:nvPr/>
        </p:nvSpPr>
        <p:spPr>
          <a:xfrm>
            <a:off x="648413" y="376979"/>
            <a:ext cx="7422728"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The Impact of Hurricane Ida in Maryland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9" name="Google Shape;169;p7"/>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4" name="Google Shape;174;p7"/>
          <p:cNvPicPr preferRelativeResize="0"/>
          <p:nvPr/>
        </p:nvPicPr>
        <p:blipFill rotWithShape="1">
          <a:blip r:embed="rId3">
            <a:alphaModFix/>
          </a:blip>
          <a:srcRect/>
          <a:stretch/>
        </p:blipFill>
        <p:spPr>
          <a:xfrm>
            <a:off x="9268777" y="1579"/>
            <a:ext cx="2923220" cy="6854837"/>
          </a:xfrm>
          <a:prstGeom prst="rect">
            <a:avLst/>
          </a:prstGeom>
          <a:noFill/>
          <a:ln>
            <a:noFill/>
          </a:ln>
        </p:spPr>
      </p:pic>
      <p:cxnSp>
        <p:nvCxnSpPr>
          <p:cNvPr id="2" name="Google Shape;157;p6">
            <a:extLst>
              <a:ext uri="{FF2B5EF4-FFF2-40B4-BE49-F238E27FC236}">
                <a16:creationId xmlns:a16="http://schemas.microsoft.com/office/drawing/2014/main" id="{B8AA6E36-2479-CA90-5CFB-34899F8B95FC}"/>
              </a:ext>
            </a:extLst>
          </p:cNvPr>
          <p:cNvCxnSpPr>
            <a:cxnSpLocks noGrp="1" noRot="1" noMove="1" noResize="1" noEditPoints="1" noAdjustHandles="1" noChangeArrowheads="1" noChangeShapeType="1"/>
          </p:cNvCxnSpPr>
          <p:nvPr/>
        </p:nvCxnSpPr>
        <p:spPr>
          <a:xfrm>
            <a:off x="1263106" y="6105460"/>
            <a:ext cx="7543327" cy="0"/>
          </a:xfrm>
          <a:prstGeom prst="straightConnector1">
            <a:avLst/>
          </a:prstGeom>
          <a:noFill/>
          <a:ln w="38100" cap="rnd" cmpd="sng">
            <a:solidFill>
              <a:srgbClr val="000000"/>
            </a:solidFill>
            <a:prstDash val="solid"/>
            <a:round/>
            <a:headEnd type="none" w="sm" len="sm"/>
            <a:tailEnd type="none" w="sm" len="sm"/>
          </a:ln>
        </p:spPr>
      </p:cxnSp>
      <p:pic>
        <p:nvPicPr>
          <p:cNvPr id="3" name="Google Shape;158;p6">
            <a:extLst>
              <a:ext uri="{FF2B5EF4-FFF2-40B4-BE49-F238E27FC236}">
                <a16:creationId xmlns:a16="http://schemas.microsoft.com/office/drawing/2014/main" id="{71AA9FAD-597F-0C0C-8709-4F5CEFEB4B76}"/>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261017" y="6165776"/>
            <a:ext cx="1545417" cy="463624"/>
          </a:xfrm>
          <a:prstGeom prst="rect">
            <a:avLst/>
          </a:prstGeom>
          <a:noFill/>
          <a:ln>
            <a:noFill/>
          </a:ln>
        </p:spPr>
      </p:pic>
      <p:pic>
        <p:nvPicPr>
          <p:cNvPr id="4" name="Google Shape;159;p6">
            <a:extLst>
              <a:ext uri="{FF2B5EF4-FFF2-40B4-BE49-F238E27FC236}">
                <a16:creationId xmlns:a16="http://schemas.microsoft.com/office/drawing/2014/main" id="{0CDC9D88-5719-E4E9-5AC6-23CF4C0D3DAB}"/>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5" name="Google Shape;160;p6">
            <a:extLst>
              <a:ext uri="{FF2B5EF4-FFF2-40B4-BE49-F238E27FC236}">
                <a16:creationId xmlns:a16="http://schemas.microsoft.com/office/drawing/2014/main" id="{3C9BB626-923F-031C-240C-16B2F961FAB9}"/>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6" name="TextBox 5">
            <a:extLst>
              <a:ext uri="{FF2B5EF4-FFF2-40B4-BE49-F238E27FC236}">
                <a16:creationId xmlns:a16="http://schemas.microsoft.com/office/drawing/2014/main" id="{A6416626-9569-BB9A-1190-671429C3F391}"/>
              </a:ext>
            </a:extLst>
          </p:cNvPr>
          <p:cNvSpPr txBox="1"/>
          <p:nvPr/>
        </p:nvSpPr>
        <p:spPr>
          <a:xfrm>
            <a:off x="1144325" y="2037055"/>
            <a:ext cx="6598898" cy="2826158"/>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National increase in climate-related events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Physical risk of climate change could cause potential harm to individuals and businesses arising from the increased frequency, severity, and unpredictability of acute weather events.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Climate change risk has shifted and has caused some climate-related events to adversely affect regions that have not been traditionally exposed to such events.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Maryland has experienced climate-related events such as hurricanes, tropical storms, tornados, floods, droughts and wildfires.</a:t>
            </a:r>
          </a:p>
        </p:txBody>
      </p:sp>
      <p:sp>
        <p:nvSpPr>
          <p:cNvPr id="7" name="TextBox 2">
            <a:extLst>
              <a:ext uri="{FF2B5EF4-FFF2-40B4-BE49-F238E27FC236}">
                <a16:creationId xmlns:a16="http://schemas.microsoft.com/office/drawing/2014/main" id="{7E2662E6-2B0B-2BA1-606F-D73C551D4BFA}"/>
              </a:ext>
            </a:extLst>
          </p:cNvPr>
          <p:cNvSpPr txBox="1"/>
          <p:nvPr/>
        </p:nvSpPr>
        <p:spPr>
          <a:xfrm>
            <a:off x="648413" y="554721"/>
            <a:ext cx="793237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State and National </a:t>
            </a:r>
            <a:br>
              <a:rPr lang="en-US" sz="4400" dirty="0">
                <a:latin typeface="Arial" panose="020B0604020202020204" pitchFamily="34" charset="0"/>
                <a:ea typeface="Helveticish Bold" panose="020B0604020202020204" charset="0"/>
                <a:cs typeface="Arial" panose="020B0604020202020204" pitchFamily="34" charset="0"/>
              </a:rPr>
            </a:br>
            <a:r>
              <a:rPr lang="en-US" sz="4400" dirty="0">
                <a:latin typeface="Arial" panose="020B0604020202020204" pitchFamily="34" charset="0"/>
                <a:ea typeface="Helveticish Bold" panose="020B0604020202020204" charset="0"/>
                <a:cs typeface="Arial" panose="020B0604020202020204" pitchFamily="34" charset="0"/>
              </a:rPr>
              <a:t>Climate-Related Risk Concepts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F82E40A9-9F2E-2F95-DE90-707755C3457C}"/>
            </a:ext>
          </a:extLst>
        </p:cNvPr>
        <p:cNvGrpSpPr/>
        <p:nvPr/>
      </p:nvGrpSpPr>
      <p:grpSpPr>
        <a:xfrm>
          <a:off x="0" y="0"/>
          <a:ext cx="0" cy="0"/>
          <a:chOff x="0" y="0"/>
          <a:chExt cx="0" cy="0"/>
        </a:xfrm>
      </p:grpSpPr>
      <p:sp>
        <p:nvSpPr>
          <p:cNvPr id="169" name="Google Shape;169;p7">
            <a:extLst>
              <a:ext uri="{FF2B5EF4-FFF2-40B4-BE49-F238E27FC236}">
                <a16:creationId xmlns:a16="http://schemas.microsoft.com/office/drawing/2014/main" id="{BA3F3545-271A-F533-C230-8CEBEBC84900}"/>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4" name="Google Shape;174;p7">
            <a:extLst>
              <a:ext uri="{FF2B5EF4-FFF2-40B4-BE49-F238E27FC236}">
                <a16:creationId xmlns:a16="http://schemas.microsoft.com/office/drawing/2014/main" id="{15C72F0E-6D39-7693-23F0-A2705D8115DD}"/>
              </a:ext>
            </a:extLst>
          </p:cNvPr>
          <p:cNvPicPr preferRelativeResize="0"/>
          <p:nvPr/>
        </p:nvPicPr>
        <p:blipFill rotWithShape="1">
          <a:blip r:embed="rId3">
            <a:alphaModFix/>
          </a:blip>
          <a:srcRect/>
          <a:stretch/>
        </p:blipFill>
        <p:spPr>
          <a:xfrm>
            <a:off x="9268777" y="1579"/>
            <a:ext cx="2923220" cy="6854837"/>
          </a:xfrm>
          <a:prstGeom prst="rect">
            <a:avLst/>
          </a:prstGeom>
          <a:noFill/>
          <a:ln>
            <a:noFill/>
          </a:ln>
        </p:spPr>
      </p:pic>
      <p:cxnSp>
        <p:nvCxnSpPr>
          <p:cNvPr id="2" name="Google Shape;157;p6">
            <a:extLst>
              <a:ext uri="{FF2B5EF4-FFF2-40B4-BE49-F238E27FC236}">
                <a16:creationId xmlns:a16="http://schemas.microsoft.com/office/drawing/2014/main" id="{42CE8B27-C417-5C11-4F31-E589EE1A8A22}"/>
              </a:ext>
            </a:extLst>
          </p:cNvPr>
          <p:cNvCxnSpPr>
            <a:cxnSpLocks noGrp="1" noRot="1" noMove="1" noResize="1" noEditPoints="1" noAdjustHandles="1" noChangeArrowheads="1" noChangeShapeType="1"/>
          </p:cNvCxnSpPr>
          <p:nvPr/>
        </p:nvCxnSpPr>
        <p:spPr>
          <a:xfrm>
            <a:off x="1263106" y="6105460"/>
            <a:ext cx="7543327" cy="0"/>
          </a:xfrm>
          <a:prstGeom prst="straightConnector1">
            <a:avLst/>
          </a:prstGeom>
          <a:noFill/>
          <a:ln w="38100" cap="rnd" cmpd="sng">
            <a:solidFill>
              <a:srgbClr val="000000"/>
            </a:solidFill>
            <a:prstDash val="solid"/>
            <a:round/>
            <a:headEnd type="none" w="sm" len="sm"/>
            <a:tailEnd type="none" w="sm" len="sm"/>
          </a:ln>
        </p:spPr>
      </p:cxnSp>
      <p:pic>
        <p:nvPicPr>
          <p:cNvPr id="3" name="Google Shape;158;p6">
            <a:extLst>
              <a:ext uri="{FF2B5EF4-FFF2-40B4-BE49-F238E27FC236}">
                <a16:creationId xmlns:a16="http://schemas.microsoft.com/office/drawing/2014/main" id="{F58B1E10-D364-3FCA-9A0F-19CBC6F43EDE}"/>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261017" y="6165776"/>
            <a:ext cx="1545417" cy="463624"/>
          </a:xfrm>
          <a:prstGeom prst="rect">
            <a:avLst/>
          </a:prstGeom>
          <a:noFill/>
          <a:ln>
            <a:noFill/>
          </a:ln>
        </p:spPr>
      </p:pic>
      <p:pic>
        <p:nvPicPr>
          <p:cNvPr id="4" name="Google Shape;159;p6">
            <a:extLst>
              <a:ext uri="{FF2B5EF4-FFF2-40B4-BE49-F238E27FC236}">
                <a16:creationId xmlns:a16="http://schemas.microsoft.com/office/drawing/2014/main" id="{78A08269-F47B-3C8A-D0E7-D37552F3556B}"/>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5" name="Google Shape;160;p6">
            <a:extLst>
              <a:ext uri="{FF2B5EF4-FFF2-40B4-BE49-F238E27FC236}">
                <a16:creationId xmlns:a16="http://schemas.microsoft.com/office/drawing/2014/main" id="{C734887A-E2C5-417C-858D-85186C0509B0}"/>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6" name="TextBox 5">
            <a:extLst>
              <a:ext uri="{FF2B5EF4-FFF2-40B4-BE49-F238E27FC236}">
                <a16:creationId xmlns:a16="http://schemas.microsoft.com/office/drawing/2014/main" id="{9D434FD4-DC11-E783-05F2-E185A5A56B62}"/>
              </a:ext>
            </a:extLst>
          </p:cNvPr>
          <p:cNvSpPr txBox="1"/>
          <p:nvPr/>
        </p:nvSpPr>
        <p:spPr>
          <a:xfrm>
            <a:off x="1144325" y="2037055"/>
            <a:ext cx="6598898" cy="3233706"/>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Transition risk encompasses uncertainties associated with shifting to a low-carbon economy driven by evolving policies and regulations, technological advancements, and changes in investor and consumer attitudes. For instance, new greenhouse gas emission laws and policies may impact the valuation of collateral and other assets.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In Maryland, Governor Moore signed a new Executive Order to achieve net-zero carbon emissions by 2045. This could be challenging for carbon-based businesses but an opportunity for other businesses that provide products and services that support a reduced carbon footprint.</a:t>
            </a:r>
          </a:p>
        </p:txBody>
      </p:sp>
      <p:sp>
        <p:nvSpPr>
          <p:cNvPr id="7" name="TextBox 2">
            <a:extLst>
              <a:ext uri="{FF2B5EF4-FFF2-40B4-BE49-F238E27FC236}">
                <a16:creationId xmlns:a16="http://schemas.microsoft.com/office/drawing/2014/main" id="{763AA922-B529-215B-2B9F-D9A72269AA4F}"/>
              </a:ext>
            </a:extLst>
          </p:cNvPr>
          <p:cNvSpPr txBox="1"/>
          <p:nvPr/>
        </p:nvSpPr>
        <p:spPr>
          <a:xfrm>
            <a:off x="648413" y="554721"/>
            <a:ext cx="793237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State and National </a:t>
            </a:r>
            <a:br>
              <a:rPr lang="en-US" sz="4400" dirty="0">
                <a:latin typeface="Arial" panose="020B0604020202020204" pitchFamily="34" charset="0"/>
                <a:ea typeface="Helveticish Bold" panose="020B0604020202020204" charset="0"/>
                <a:cs typeface="Arial" panose="020B0604020202020204" pitchFamily="34" charset="0"/>
              </a:rPr>
            </a:br>
            <a:r>
              <a:rPr lang="en-US" sz="4400" dirty="0">
                <a:latin typeface="Arial" panose="020B0604020202020204" pitchFamily="34" charset="0"/>
                <a:ea typeface="Helveticish Bold" panose="020B0604020202020204" charset="0"/>
                <a:cs typeface="Arial" panose="020B0604020202020204" pitchFamily="34" charset="0"/>
              </a:rPr>
              <a:t>Climate-Related Risk Concepts </a:t>
            </a:r>
          </a:p>
        </p:txBody>
      </p:sp>
    </p:spTree>
    <p:extLst>
      <p:ext uri="{BB962C8B-B14F-4D97-AF65-F5344CB8AC3E}">
        <p14:creationId xmlns:p14="http://schemas.microsoft.com/office/powerpoint/2010/main" val="1258035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7EA2194C-4B41-2F6E-7BB1-FDBAC798B7A0}"/>
            </a:ext>
          </a:extLst>
        </p:cNvPr>
        <p:cNvGrpSpPr/>
        <p:nvPr/>
      </p:nvGrpSpPr>
      <p:grpSpPr>
        <a:xfrm>
          <a:off x="0" y="0"/>
          <a:ext cx="0" cy="0"/>
          <a:chOff x="0" y="0"/>
          <a:chExt cx="0" cy="0"/>
        </a:xfrm>
      </p:grpSpPr>
      <p:sp>
        <p:nvSpPr>
          <p:cNvPr id="169" name="Google Shape;169;p7">
            <a:extLst>
              <a:ext uri="{FF2B5EF4-FFF2-40B4-BE49-F238E27FC236}">
                <a16:creationId xmlns:a16="http://schemas.microsoft.com/office/drawing/2014/main" id="{996CA0C5-C871-E787-CDA1-F7379D55E4FD}"/>
              </a:ext>
            </a:extLst>
          </p:cNvPr>
          <p:cNvSpPr/>
          <p:nvPr/>
        </p:nvSpPr>
        <p:spPr>
          <a:xfrm>
            <a:off x="9065029" y="-1"/>
            <a:ext cx="3126970" cy="6857998"/>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174" name="Google Shape;174;p7">
            <a:extLst>
              <a:ext uri="{FF2B5EF4-FFF2-40B4-BE49-F238E27FC236}">
                <a16:creationId xmlns:a16="http://schemas.microsoft.com/office/drawing/2014/main" id="{0E246AB3-E1D9-1473-8783-5D4D9641BCDE}"/>
              </a:ext>
            </a:extLst>
          </p:cNvPr>
          <p:cNvPicPr preferRelativeResize="0"/>
          <p:nvPr/>
        </p:nvPicPr>
        <p:blipFill rotWithShape="1">
          <a:blip r:embed="rId3">
            <a:alphaModFix/>
          </a:blip>
          <a:srcRect/>
          <a:stretch/>
        </p:blipFill>
        <p:spPr>
          <a:xfrm>
            <a:off x="9268777" y="1579"/>
            <a:ext cx="2923220" cy="6854837"/>
          </a:xfrm>
          <a:prstGeom prst="rect">
            <a:avLst/>
          </a:prstGeom>
          <a:noFill/>
          <a:ln>
            <a:noFill/>
          </a:ln>
        </p:spPr>
      </p:pic>
      <p:cxnSp>
        <p:nvCxnSpPr>
          <p:cNvPr id="2" name="Google Shape;157;p6">
            <a:extLst>
              <a:ext uri="{FF2B5EF4-FFF2-40B4-BE49-F238E27FC236}">
                <a16:creationId xmlns:a16="http://schemas.microsoft.com/office/drawing/2014/main" id="{B4319880-7910-0745-A5F8-DC4A78A000D0}"/>
              </a:ext>
            </a:extLst>
          </p:cNvPr>
          <p:cNvCxnSpPr>
            <a:cxnSpLocks noGrp="1" noRot="1" noMove="1" noResize="1" noEditPoints="1" noAdjustHandles="1" noChangeArrowheads="1" noChangeShapeType="1"/>
          </p:cNvCxnSpPr>
          <p:nvPr/>
        </p:nvCxnSpPr>
        <p:spPr>
          <a:xfrm>
            <a:off x="1263106" y="6105460"/>
            <a:ext cx="7543327" cy="0"/>
          </a:xfrm>
          <a:prstGeom prst="straightConnector1">
            <a:avLst/>
          </a:prstGeom>
          <a:noFill/>
          <a:ln w="38100" cap="rnd" cmpd="sng">
            <a:solidFill>
              <a:srgbClr val="000000"/>
            </a:solidFill>
            <a:prstDash val="solid"/>
            <a:round/>
            <a:headEnd type="none" w="sm" len="sm"/>
            <a:tailEnd type="none" w="sm" len="sm"/>
          </a:ln>
        </p:spPr>
      </p:cxnSp>
      <p:pic>
        <p:nvPicPr>
          <p:cNvPr id="3" name="Google Shape;158;p6">
            <a:extLst>
              <a:ext uri="{FF2B5EF4-FFF2-40B4-BE49-F238E27FC236}">
                <a16:creationId xmlns:a16="http://schemas.microsoft.com/office/drawing/2014/main" id="{13C44611-66C7-9BAF-33A7-E4CAE7C49B70}"/>
              </a:ext>
            </a:extLst>
          </p:cNvPr>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7261017" y="6165776"/>
            <a:ext cx="1545417" cy="463624"/>
          </a:xfrm>
          <a:prstGeom prst="rect">
            <a:avLst/>
          </a:prstGeom>
          <a:noFill/>
          <a:ln>
            <a:noFill/>
          </a:ln>
        </p:spPr>
      </p:pic>
      <p:pic>
        <p:nvPicPr>
          <p:cNvPr id="4" name="Google Shape;159;p6">
            <a:extLst>
              <a:ext uri="{FF2B5EF4-FFF2-40B4-BE49-F238E27FC236}">
                <a16:creationId xmlns:a16="http://schemas.microsoft.com/office/drawing/2014/main" id="{A7B9D67B-9DA9-F5A9-53B8-CC3BEEBEEF9B}"/>
              </a:ext>
            </a:extLst>
          </p:cNvPr>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5" name="Google Shape;160;p6">
            <a:extLst>
              <a:ext uri="{FF2B5EF4-FFF2-40B4-BE49-F238E27FC236}">
                <a16:creationId xmlns:a16="http://schemas.microsoft.com/office/drawing/2014/main" id="{379C7CD7-B191-F8E8-0C5F-F51CD69CC868}"/>
              </a:ext>
            </a:extLst>
          </p:cNvPr>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6" name="TextBox 5">
            <a:extLst>
              <a:ext uri="{FF2B5EF4-FFF2-40B4-BE49-F238E27FC236}">
                <a16:creationId xmlns:a16="http://schemas.microsoft.com/office/drawing/2014/main" id="{1CB6F298-7A74-CB9A-5435-A71E5ACB0CBC}"/>
              </a:ext>
            </a:extLst>
          </p:cNvPr>
          <p:cNvSpPr txBox="1"/>
          <p:nvPr/>
        </p:nvSpPr>
        <p:spPr>
          <a:xfrm>
            <a:off x="1144325" y="2037055"/>
            <a:ext cx="6598898" cy="3233706"/>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As any economy decarbonizes, assets held by companies in carbon-intensive industries may be at risk of becoming partially or fully stranded and, in turn, affect borrowers’ ability to meet their financial obligations. Loan concentrations often based on occupation or geography, can worsen the impact of transition risk on loan portfolios. </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Financial institutions are likely to be affected by both the physical risks and transition risks associated with climate change. Weaknesses in how banks and credit unions identify, measure, monitor, and control climate-related financial risks could adversely affect the safety and soundness of financial institutions.</a:t>
            </a:r>
          </a:p>
        </p:txBody>
      </p:sp>
      <p:sp>
        <p:nvSpPr>
          <p:cNvPr id="7" name="TextBox 2">
            <a:extLst>
              <a:ext uri="{FF2B5EF4-FFF2-40B4-BE49-F238E27FC236}">
                <a16:creationId xmlns:a16="http://schemas.microsoft.com/office/drawing/2014/main" id="{2A9ED253-5AEC-18F7-5147-5E48DE3BAFC5}"/>
              </a:ext>
            </a:extLst>
          </p:cNvPr>
          <p:cNvSpPr txBox="1"/>
          <p:nvPr/>
        </p:nvSpPr>
        <p:spPr>
          <a:xfrm>
            <a:off x="648413" y="554721"/>
            <a:ext cx="793237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State and National </a:t>
            </a:r>
            <a:br>
              <a:rPr lang="en-US" sz="4400" dirty="0">
                <a:latin typeface="Arial" panose="020B0604020202020204" pitchFamily="34" charset="0"/>
                <a:ea typeface="Helveticish Bold" panose="020B0604020202020204" charset="0"/>
                <a:cs typeface="Arial" panose="020B0604020202020204" pitchFamily="34" charset="0"/>
              </a:rPr>
            </a:br>
            <a:r>
              <a:rPr lang="en-US" sz="4400" dirty="0">
                <a:latin typeface="Arial" panose="020B0604020202020204" pitchFamily="34" charset="0"/>
                <a:ea typeface="Helveticish Bold" panose="020B0604020202020204" charset="0"/>
                <a:cs typeface="Arial" panose="020B0604020202020204" pitchFamily="34" charset="0"/>
              </a:rPr>
              <a:t>Climate-Related Risk Concepts </a:t>
            </a:r>
          </a:p>
        </p:txBody>
      </p:sp>
    </p:spTree>
    <p:extLst>
      <p:ext uri="{BB962C8B-B14F-4D97-AF65-F5344CB8AC3E}">
        <p14:creationId xmlns:p14="http://schemas.microsoft.com/office/powerpoint/2010/main" val="3789431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0"/>
          <p:cNvSpPr/>
          <p:nvPr/>
        </p:nvSpPr>
        <p:spPr>
          <a:xfrm>
            <a:off x="8416772" y="-2"/>
            <a:ext cx="3126970" cy="5886452"/>
          </a:xfrm>
          <a:prstGeom prst="rect">
            <a:avLst/>
          </a:prstGeom>
          <a:solidFill>
            <a:srgbClr val="E6E6E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210" name="Google Shape;210;p10" descr="A group of tall buildings&#10;&#10;Description automatically generated with low confidence"/>
          <p:cNvPicPr preferRelativeResize="0"/>
          <p:nvPr/>
        </p:nvPicPr>
        <p:blipFill rotWithShape="1">
          <a:blip r:embed="rId3">
            <a:alphaModFix/>
          </a:blip>
          <a:srcRect/>
          <a:stretch/>
        </p:blipFill>
        <p:spPr>
          <a:xfrm>
            <a:off x="8478575" y="0"/>
            <a:ext cx="3713425" cy="5886450"/>
          </a:xfrm>
          <a:prstGeom prst="rect">
            <a:avLst/>
          </a:prstGeom>
          <a:noFill/>
          <a:ln>
            <a:noFill/>
          </a:ln>
        </p:spPr>
      </p:pic>
      <p:cxnSp>
        <p:nvCxnSpPr>
          <p:cNvPr id="211" name="Google Shape;211;p10"/>
          <p:cNvCxnSpPr>
            <a:cxnSpLocks noGrp="1" noRot="1" noMove="1" noResize="1" noEditPoints="1" noAdjustHandles="1" noChangeArrowheads="1" noChangeShapeType="1"/>
          </p:cNvCxnSpPr>
          <p:nvPr/>
        </p:nvCxnSpPr>
        <p:spPr>
          <a:xfrm>
            <a:off x="1263106" y="6105459"/>
            <a:ext cx="10738558" cy="0"/>
          </a:xfrm>
          <a:prstGeom prst="straightConnector1">
            <a:avLst/>
          </a:prstGeom>
          <a:noFill/>
          <a:ln w="38100" cap="rnd" cmpd="sng">
            <a:solidFill>
              <a:srgbClr val="000000"/>
            </a:solidFill>
            <a:prstDash val="solid"/>
            <a:round/>
            <a:headEnd type="none" w="sm" len="sm"/>
            <a:tailEnd type="none" w="sm" len="sm"/>
          </a:ln>
        </p:spPr>
      </p:cxnSp>
      <p:pic>
        <p:nvPicPr>
          <p:cNvPr id="212" name="Google Shape;212;p10"/>
          <p:cNvPicPr preferRelativeResize="0">
            <a:picLocks noGrp="1" noRot="1" noMove="1" noResize="1" noEditPoints="1" noAdjustHandles="1" noChangeArrowheads="1" noChangeShapeType="1" noCrop="1"/>
          </p:cNvPicPr>
          <p:nvPr/>
        </p:nvPicPr>
        <p:blipFill rotWithShape="1">
          <a:blip r:embed="rId4">
            <a:alphaModFix/>
          </a:blip>
          <a:srcRect/>
          <a:stretch/>
        </p:blipFill>
        <p:spPr>
          <a:xfrm>
            <a:off x="10456247" y="6165776"/>
            <a:ext cx="1545417" cy="463624"/>
          </a:xfrm>
          <a:prstGeom prst="rect">
            <a:avLst/>
          </a:prstGeom>
          <a:noFill/>
          <a:ln>
            <a:noFill/>
          </a:ln>
        </p:spPr>
      </p:pic>
      <p:pic>
        <p:nvPicPr>
          <p:cNvPr id="213" name="Google Shape;213;p10"/>
          <p:cNvPicPr preferRelativeResize="0">
            <a:picLocks noGrp="1" noRot="1" noMove="1" noResize="1" noEditPoints="1" noAdjustHandles="1" noChangeArrowheads="1" noChangeShapeType="1" noCrop="1"/>
          </p:cNvPicPr>
          <p:nvPr/>
        </p:nvPicPr>
        <p:blipFill rotWithShape="1">
          <a:blip r:embed="rId5">
            <a:alphaModFix/>
          </a:blip>
          <a:srcRect/>
          <a:stretch/>
        </p:blipFill>
        <p:spPr>
          <a:xfrm>
            <a:off x="1108417" y="6146976"/>
            <a:ext cx="4706231" cy="562379"/>
          </a:xfrm>
          <a:prstGeom prst="rect">
            <a:avLst/>
          </a:prstGeom>
          <a:noFill/>
          <a:ln>
            <a:noFill/>
          </a:ln>
        </p:spPr>
      </p:pic>
      <p:pic>
        <p:nvPicPr>
          <p:cNvPr id="214" name="Google Shape;214;p10"/>
          <p:cNvPicPr preferRelativeResize="0">
            <a:picLocks noGrp="1" noRot="1" noMove="1" noResize="1" noEditPoints="1" noAdjustHandles="1" noChangeArrowheads="1" noChangeShapeType="1" noCrop="1"/>
          </p:cNvPicPr>
          <p:nvPr/>
        </p:nvPicPr>
        <p:blipFill rotWithShape="1">
          <a:blip r:embed="rId6">
            <a:alphaModFix/>
          </a:blip>
          <a:srcRect/>
          <a:stretch/>
        </p:blipFill>
        <p:spPr>
          <a:xfrm>
            <a:off x="135902" y="5703516"/>
            <a:ext cx="1008419" cy="1005840"/>
          </a:xfrm>
          <a:prstGeom prst="rect">
            <a:avLst/>
          </a:prstGeom>
          <a:noFill/>
          <a:ln>
            <a:noFill/>
          </a:ln>
        </p:spPr>
      </p:pic>
      <p:sp>
        <p:nvSpPr>
          <p:cNvPr id="2" name="TextBox 1">
            <a:extLst>
              <a:ext uri="{FF2B5EF4-FFF2-40B4-BE49-F238E27FC236}">
                <a16:creationId xmlns:a16="http://schemas.microsoft.com/office/drawing/2014/main" id="{821DCF0B-DAB0-ED71-DD28-801659695EAF}"/>
              </a:ext>
            </a:extLst>
          </p:cNvPr>
          <p:cNvSpPr txBox="1"/>
          <p:nvPr/>
        </p:nvSpPr>
        <p:spPr>
          <a:xfrm>
            <a:off x="1144325" y="2025702"/>
            <a:ext cx="6349779" cy="2952988"/>
          </a:xfrm>
          <a:prstGeom prst="rect">
            <a:avLst/>
          </a:prstGeom>
          <a:noFill/>
        </p:spPr>
        <p:txBody>
          <a:bodyPr wrap="square" rtlCol="0">
            <a:spAutoFit/>
          </a:bodyPr>
          <a:lstStyle/>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On 10/24/2023, federal bank regulatory agencies jointly released principles that provide a high-level framework for the safe and sound management of exposures to climate-related financial risks for large financial institutions with $100 billion or more in total assets.</a:t>
            </a:r>
          </a:p>
          <a:p>
            <a:pPr marL="285750" indent="-285750" defTabSz="609585">
              <a:lnSpc>
                <a:spcPct val="114000"/>
              </a:lnSpc>
              <a:spcAft>
                <a:spcPts val="600"/>
              </a:spcAft>
              <a:buFont typeface="Wingdings" panose="05000000000000000000" pitchFamily="2" charset="2"/>
              <a:buChar char="§"/>
              <a:defRPr/>
            </a:pPr>
            <a:r>
              <a:rPr lang="en-US" sz="1600" dirty="0">
                <a:solidFill>
                  <a:prstClr val="black"/>
                </a:solidFill>
                <a:latin typeface="Arial" panose="020B0604020202020204" pitchFamily="34" charset="0"/>
                <a:cs typeface="Arial" panose="020B0604020202020204" pitchFamily="34" charset="0"/>
              </a:rPr>
              <a:t>The framework provided general climate-related financial risk management principles with respect to a financial institution's governance; policies, procedures, and limits; strategic planning; risk management; data, risk measurement, and reporting; and scenario analysis.</a:t>
            </a:r>
          </a:p>
        </p:txBody>
      </p:sp>
      <p:sp>
        <p:nvSpPr>
          <p:cNvPr id="3" name="TextBox 2">
            <a:extLst>
              <a:ext uri="{FF2B5EF4-FFF2-40B4-BE49-F238E27FC236}">
                <a16:creationId xmlns:a16="http://schemas.microsoft.com/office/drawing/2014/main" id="{4F1F526B-B027-1A96-A27A-F3C36531EC9D}"/>
              </a:ext>
            </a:extLst>
          </p:cNvPr>
          <p:cNvSpPr txBox="1"/>
          <p:nvPr/>
        </p:nvSpPr>
        <p:spPr>
          <a:xfrm>
            <a:off x="648413" y="452476"/>
            <a:ext cx="7094810" cy="1354217"/>
          </a:xfrm>
          <a:prstGeom prst="rect">
            <a:avLst/>
          </a:prstGeom>
        </p:spPr>
        <p:txBody>
          <a:bodyPr wrap="square" lIns="0" tIns="0" rIns="0" bIns="0" rtlCol="0" anchor="ctr">
            <a:spAutoFit/>
          </a:bodyPr>
          <a:lstStyle/>
          <a:p>
            <a:pPr>
              <a:spcBef>
                <a:spcPct val="0"/>
              </a:spcBef>
            </a:pPr>
            <a:r>
              <a:rPr lang="en-US" sz="4400" dirty="0">
                <a:latin typeface="Arial" panose="020B0604020202020204" pitchFamily="34" charset="0"/>
                <a:ea typeface="Helveticish Bold" panose="020B0604020202020204" charset="0"/>
                <a:cs typeface="Arial" panose="020B0604020202020204" pitchFamily="34" charset="0"/>
              </a:rPr>
              <a:t>Update on Federal and State Actions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TotalTime>
  <Words>3062</Words>
  <Application>Microsoft Office PowerPoint</Application>
  <PresentationFormat>Widescreen</PresentationFormat>
  <Paragraphs>232</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Noto Sans Symbols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Cynthia Schatoff</dc:creator>
  <cp:lastModifiedBy>Michael Sprouse</cp:lastModifiedBy>
  <cp:revision>20</cp:revision>
  <dcterms:created xsi:type="dcterms:W3CDTF">2023-02-09T22:03:45Z</dcterms:created>
  <dcterms:modified xsi:type="dcterms:W3CDTF">2025-03-10T18:39:08Z</dcterms:modified>
</cp:coreProperties>
</file>